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embeddedFontLst>
    <p:embeddedFont>
      <p:font typeface="Roboto"/>
      <p:regular r:id="rId58"/>
      <p:bold r:id="rId59"/>
      <p:italic r:id="rId60"/>
      <p:boldItalic r:id="rId61"/>
    </p:embeddedFont>
    <p:embeddedFont>
      <p:font typeface="Roboto Mon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13DC56-B428-43B4-950C-B94824594D95}">
  <a:tblStyle styleId="{3413DC56-B428-43B4-950C-B94824594D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E2B403-CB6D-4EC8-8812-85902986B140}"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RobotoMon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4df0a06f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4df0a06f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4df0a06f6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4df0a06f6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4445535d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4445535d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4445535d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4445535d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4df0a06f6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4df0a06f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69acbee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c69acbee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4445535d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4445535d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69acbeea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69acbeea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c4df0a06f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c4df0a06f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c4df0a06f6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c4df0a06f6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4df0a06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4df0a06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c69acbeea5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c69acbeea5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c69acbeea5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c69acbeea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c69acbeea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c69acbeea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4df0a06f6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c4df0a06f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c4df0a06f6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c4df0a06f6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c4df0a06f6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c4df0a06f6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c69acbeea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c69acbeea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69acbeea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69acbeea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c4df0a06f6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c4df0a06f6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4445535d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4445535d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4df0a06f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4df0a06f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c4df0a06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c4df0a06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c4445535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c4445535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c4df0a06f6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c4df0a06f6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c4df0a06f6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c4df0a06f6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c4df0a06f6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c4df0a06f6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c4df0a06f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c4df0a06f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c4df0a06f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c4df0a06f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c4df0a06f6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c4df0a06f6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c4df0a06f6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c4df0a06f6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c4df0a06f6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c4df0a06f6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4df0a06f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c4df0a06f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c4df0a06f6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c4df0a06f6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4df0a06f6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c4df0a06f6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c69acbeea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c69acbeea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c4445535d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c4445535d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c4df0a06f6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c4df0a06f6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c4df0a06f6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c4df0a06f6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c4df0a06f6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c4df0a06f6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c4df0a06f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c4df0a06f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c4df0a06f6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c4df0a06f6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c4df0a06f6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c4df0a06f6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4df0a06f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4df0a06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c4df0a06f6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c4df0a06f6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c4df0a06f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c4df0a06f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4df0a06f6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4df0a06f6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4df0a06f6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4df0a06f6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c4445535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c4445535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4445535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4445535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pmem.io/2015/07/17/pmemcheck-basic.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520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Roboto"/>
                <a:ea typeface="Roboto"/>
                <a:cs typeface="Roboto"/>
                <a:sym typeface="Roboto"/>
              </a:rPr>
              <a:t>Low-Latency Synchronous I/O For OpenZFS</a:t>
            </a:r>
            <a:br>
              <a:rPr lang="en-GB">
                <a:latin typeface="Roboto"/>
                <a:ea typeface="Roboto"/>
                <a:cs typeface="Roboto"/>
                <a:sym typeface="Roboto"/>
              </a:rPr>
            </a:br>
            <a:r>
              <a:rPr lang="en-GB">
                <a:latin typeface="Roboto"/>
                <a:ea typeface="Roboto"/>
                <a:cs typeface="Roboto"/>
                <a:sym typeface="Roboto"/>
              </a:rPr>
              <a:t>Using Persistent Memory</a:t>
            </a:r>
            <a:endParaRPr>
              <a:latin typeface="Roboto"/>
              <a:ea typeface="Roboto"/>
              <a:cs typeface="Roboto"/>
              <a:sym typeface="Roboto"/>
            </a:endParaRPr>
          </a:p>
        </p:txBody>
      </p:sp>
      <p:sp>
        <p:nvSpPr>
          <p:cNvPr id="55" name="Google Shape;55;p13"/>
          <p:cNvSpPr txBox="1"/>
          <p:nvPr>
            <p:ph idx="1" type="subTitle"/>
          </p:nvPr>
        </p:nvSpPr>
        <p:spPr>
          <a:xfrm>
            <a:off x="311700" y="3241550"/>
            <a:ext cx="8520600" cy="7926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SzPts val="358"/>
              <a:buNone/>
            </a:pPr>
            <a:r>
              <a:rPr lang="en-GB" sz="1110">
                <a:latin typeface="Roboto"/>
                <a:ea typeface="Roboto"/>
                <a:cs typeface="Roboto"/>
                <a:sym typeface="Roboto"/>
              </a:rPr>
              <a:t>Christian Schwarz</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Master Thesis Intermediate Presentation</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Karlsruhe Institute of Technology - ITEC - OS Group</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10 March 2021</a:t>
            </a:r>
            <a:endParaRPr sz="111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Our Contribution: ZIL-PMEM</a:t>
            </a:r>
            <a:endParaRPr>
              <a:solidFill>
                <a:srgbClr val="000000"/>
              </a:solidFill>
              <a:latin typeface="Roboto"/>
              <a:ea typeface="Roboto"/>
              <a:cs typeface="Roboto"/>
              <a:sym typeface="Roboto"/>
            </a:endParaRPr>
          </a:p>
        </p:txBody>
      </p:sp>
      <p:sp>
        <p:nvSpPr>
          <p:cNvPr id="153" name="Google Shape;153;p22"/>
          <p:cNvSpPr txBox="1"/>
          <p:nvPr/>
        </p:nvSpPr>
        <p:spPr>
          <a:xfrm>
            <a:off x="525600" y="796275"/>
            <a:ext cx="66360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ZIL-PMEM is a new ZIL implementation that exclusively targets PMEM.</a:t>
            </a:r>
            <a:endParaRPr sz="1600">
              <a:latin typeface="Roboto"/>
              <a:ea typeface="Roboto"/>
              <a:cs typeface="Roboto"/>
              <a:sym typeface="Roboto"/>
            </a:endParaRPr>
          </a:p>
        </p:txBody>
      </p:sp>
      <p:sp>
        <p:nvSpPr>
          <p:cNvPr id="154" name="Google Shape;154;p22"/>
          <p:cNvSpPr txBox="1"/>
          <p:nvPr/>
        </p:nvSpPr>
        <p:spPr>
          <a:xfrm>
            <a:off x="375900" y="1369650"/>
            <a:ext cx="2825700" cy="3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ZFS Integration</a:t>
            </a:r>
            <a:endParaRPr b="1" sz="1600">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PMEM is a pool resource</a:t>
            </a:r>
            <a:r>
              <a:rPr lang="en-GB" sz="1600">
                <a:solidFill>
                  <a:schemeClr val="dk1"/>
                </a:solidFill>
                <a:latin typeface="Roboto"/>
                <a:ea typeface="Roboto"/>
                <a:cs typeface="Roboto"/>
                <a:sym typeface="Roboto"/>
              </a:rPr>
              <a:t> shared by all file systems.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Maintain</a:t>
            </a:r>
            <a:r>
              <a:rPr lang="en-GB" sz="1600">
                <a:solidFill>
                  <a:schemeClr val="dk1"/>
                </a:solidFill>
                <a:latin typeface="Roboto"/>
                <a:ea typeface="Roboto"/>
                <a:cs typeface="Roboto"/>
                <a:sym typeface="Roboto"/>
              </a:rPr>
              <a:t> existing ZFS / ZIL semantics: same guarantees, same entry format.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Support co-existence of </a:t>
            </a:r>
            <a:r>
              <a:rPr lang="en-GB" sz="1600">
                <a:solidFill>
                  <a:schemeClr val="dk1"/>
                </a:solidFill>
                <a:latin typeface="Roboto"/>
                <a:ea typeface="Roboto"/>
                <a:cs typeface="Roboto"/>
                <a:sym typeface="Roboto"/>
              </a:rPr>
              <a:t>ZIL-LWB and ZIL-PMEM.</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55" name="Google Shape;155;p22"/>
          <p:cNvSpPr txBox="1"/>
          <p:nvPr/>
        </p:nvSpPr>
        <p:spPr>
          <a:xfrm>
            <a:off x="3309150" y="1394050"/>
            <a:ext cx="2825700" cy="3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Performance</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Minimal latency overhead on the log write path.</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  - Leverage PMEM character- </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istics where useful.</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    ⇒use DAX APIs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Multicore scalability.</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Mechanism to avoid wasting CPU time if PMEM is overloaded.</a:t>
            </a:r>
            <a:endParaRPr sz="1600">
              <a:solidFill>
                <a:schemeClr val="dk1"/>
              </a:solidFill>
              <a:latin typeface="Roboto"/>
              <a:ea typeface="Roboto"/>
              <a:cs typeface="Roboto"/>
              <a:sym typeface="Roboto"/>
            </a:endParaRPr>
          </a:p>
        </p:txBody>
      </p:sp>
      <p:sp>
        <p:nvSpPr>
          <p:cNvPr id="156" name="Google Shape;156;p22"/>
          <p:cNvSpPr txBox="1"/>
          <p:nvPr/>
        </p:nvSpPr>
        <p:spPr>
          <a:xfrm>
            <a:off x="6239700" y="1415050"/>
            <a:ext cx="2672100" cy="3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Correctness</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Crash-consistent logging.</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Replay:</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    - logical dependencies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    - crash-consistent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    - data integrity checks</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57" name="Google Shape;15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ZIL-PMEM Architecture</a:t>
            </a:r>
            <a:endParaRPr>
              <a:solidFill>
                <a:srgbClr val="000000"/>
              </a:solidFill>
              <a:latin typeface="Roboto"/>
              <a:ea typeface="Roboto"/>
              <a:cs typeface="Roboto"/>
              <a:sym typeface="Roboto"/>
            </a:endParaRPr>
          </a:p>
        </p:txBody>
      </p:sp>
      <p:sp>
        <p:nvSpPr>
          <p:cNvPr id="163" name="Google Shape;16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4" name="Google Shape;164;p23"/>
          <p:cNvSpPr/>
          <p:nvPr/>
        </p:nvSpPr>
        <p:spPr>
          <a:xfrm>
            <a:off x="4743450" y="798000"/>
            <a:ext cx="29910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ZPL</a:t>
            </a:r>
            <a:endParaRPr>
              <a:latin typeface="Roboto"/>
              <a:ea typeface="Roboto"/>
              <a:cs typeface="Roboto"/>
              <a:sym typeface="Roboto"/>
            </a:endParaRPr>
          </a:p>
        </p:txBody>
      </p:sp>
      <p:sp>
        <p:nvSpPr>
          <p:cNvPr id="165" name="Google Shape;165;p23"/>
          <p:cNvSpPr/>
          <p:nvPr/>
        </p:nvSpPr>
        <p:spPr>
          <a:xfrm>
            <a:off x="7122350" y="116580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166" name="Google Shape;166;p23"/>
          <p:cNvSpPr/>
          <p:nvPr/>
        </p:nvSpPr>
        <p:spPr>
          <a:xfrm>
            <a:off x="4743450" y="1165800"/>
            <a:ext cx="24195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a:t>
            </a:r>
            <a:endParaRPr>
              <a:latin typeface="Roboto"/>
              <a:ea typeface="Roboto"/>
              <a:cs typeface="Roboto"/>
              <a:sym typeface="Roboto"/>
            </a:endParaRPr>
          </a:p>
        </p:txBody>
      </p:sp>
      <p:sp>
        <p:nvSpPr>
          <p:cNvPr id="167" name="Google Shape;167;p23"/>
          <p:cNvSpPr/>
          <p:nvPr/>
        </p:nvSpPr>
        <p:spPr>
          <a:xfrm>
            <a:off x="6038850" y="1606950"/>
            <a:ext cx="11241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 vtable</a:t>
            </a:r>
            <a:endParaRPr>
              <a:latin typeface="Roboto"/>
              <a:ea typeface="Roboto"/>
              <a:cs typeface="Roboto"/>
              <a:sym typeface="Roboto"/>
            </a:endParaRPr>
          </a:p>
        </p:txBody>
      </p:sp>
      <p:sp>
        <p:nvSpPr>
          <p:cNvPr id="168" name="Google Shape;168;p23"/>
          <p:cNvSpPr/>
          <p:nvPr/>
        </p:nvSpPr>
        <p:spPr>
          <a:xfrm>
            <a:off x="4743450" y="1608450"/>
            <a:ext cx="11838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ITX</a:t>
            </a:r>
            <a:endParaRPr>
              <a:latin typeface="Roboto"/>
              <a:ea typeface="Roboto"/>
              <a:cs typeface="Roboto"/>
              <a:sym typeface="Roboto"/>
            </a:endParaRPr>
          </a:p>
        </p:txBody>
      </p:sp>
      <p:sp>
        <p:nvSpPr>
          <p:cNvPr id="169" name="Google Shape;169;p23"/>
          <p:cNvSpPr/>
          <p:nvPr/>
        </p:nvSpPr>
        <p:spPr>
          <a:xfrm>
            <a:off x="4743450" y="2058450"/>
            <a:ext cx="18384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ZIL-PMEM</a:t>
            </a:r>
            <a:endParaRPr>
              <a:latin typeface="Roboto"/>
              <a:ea typeface="Roboto"/>
              <a:cs typeface="Roboto"/>
              <a:sym typeface="Roboto"/>
            </a:endParaRPr>
          </a:p>
        </p:txBody>
      </p:sp>
      <p:sp>
        <p:nvSpPr>
          <p:cNvPr id="170" name="Google Shape;170;p23"/>
          <p:cNvSpPr/>
          <p:nvPr/>
        </p:nvSpPr>
        <p:spPr>
          <a:xfrm>
            <a:off x="4743450" y="4523950"/>
            <a:ext cx="1838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PMEM DIMM</a:t>
            </a:r>
            <a:endParaRPr>
              <a:latin typeface="Roboto"/>
              <a:ea typeface="Roboto"/>
              <a:cs typeface="Roboto"/>
              <a:sym typeface="Roboto"/>
            </a:endParaRPr>
          </a:p>
        </p:txBody>
      </p:sp>
      <p:sp>
        <p:nvSpPr>
          <p:cNvPr id="171" name="Google Shape;171;p23"/>
          <p:cNvSpPr/>
          <p:nvPr/>
        </p:nvSpPr>
        <p:spPr>
          <a:xfrm>
            <a:off x="4743450" y="4009600"/>
            <a:ext cx="723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Chunk</a:t>
            </a:r>
            <a:endParaRPr>
              <a:latin typeface="Roboto"/>
              <a:ea typeface="Roboto"/>
              <a:cs typeface="Roboto"/>
              <a:sym typeface="Roboto"/>
            </a:endParaRPr>
          </a:p>
        </p:txBody>
      </p:sp>
      <p:sp>
        <p:nvSpPr>
          <p:cNvPr id="172" name="Google Shape;172;p23"/>
          <p:cNvSpPr/>
          <p:nvPr/>
        </p:nvSpPr>
        <p:spPr>
          <a:xfrm>
            <a:off x="5848500" y="3995700"/>
            <a:ext cx="723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Chunk</a:t>
            </a:r>
            <a:endParaRPr>
              <a:latin typeface="Roboto"/>
              <a:ea typeface="Roboto"/>
              <a:cs typeface="Roboto"/>
              <a:sym typeface="Roboto"/>
            </a:endParaRPr>
          </a:p>
        </p:txBody>
      </p:sp>
      <p:sp>
        <p:nvSpPr>
          <p:cNvPr id="173" name="Google Shape;173;p23"/>
          <p:cNvSpPr/>
          <p:nvPr/>
        </p:nvSpPr>
        <p:spPr>
          <a:xfrm>
            <a:off x="4743450" y="3467425"/>
            <a:ext cx="1838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PRB</a:t>
            </a:r>
            <a:endParaRPr>
              <a:latin typeface="Roboto"/>
              <a:ea typeface="Roboto"/>
              <a:cs typeface="Roboto"/>
              <a:sym typeface="Roboto"/>
            </a:endParaRPr>
          </a:p>
        </p:txBody>
      </p:sp>
      <p:sp>
        <p:nvSpPr>
          <p:cNvPr id="174" name="Google Shape;174;p23"/>
          <p:cNvSpPr/>
          <p:nvPr/>
        </p:nvSpPr>
        <p:spPr>
          <a:xfrm>
            <a:off x="6872175" y="228990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cxnSp>
        <p:nvCxnSpPr>
          <p:cNvPr id="175" name="Google Shape;175;p23"/>
          <p:cNvCxnSpPr>
            <a:stCxn id="173" idx="2"/>
            <a:endCxn id="171" idx="0"/>
          </p:cNvCxnSpPr>
          <p:nvPr/>
        </p:nvCxnSpPr>
        <p:spPr>
          <a:xfrm flipH="1">
            <a:off x="5105550" y="3861025"/>
            <a:ext cx="557100" cy="1485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3"/>
          <p:cNvCxnSpPr>
            <a:stCxn id="173" idx="2"/>
            <a:endCxn id="172" idx="0"/>
          </p:cNvCxnSpPr>
          <p:nvPr/>
        </p:nvCxnSpPr>
        <p:spPr>
          <a:xfrm>
            <a:off x="5662650" y="3861025"/>
            <a:ext cx="547800" cy="1347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3"/>
          <p:cNvCxnSpPr>
            <a:stCxn id="171" idx="2"/>
          </p:cNvCxnSpPr>
          <p:nvPr/>
        </p:nvCxnSpPr>
        <p:spPr>
          <a:xfrm>
            <a:off x="5105400" y="4403200"/>
            <a:ext cx="0" cy="1248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3"/>
          <p:cNvCxnSpPr>
            <a:stCxn id="172" idx="2"/>
          </p:cNvCxnSpPr>
          <p:nvPr/>
        </p:nvCxnSpPr>
        <p:spPr>
          <a:xfrm>
            <a:off x="6210450" y="4389300"/>
            <a:ext cx="0" cy="1224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3"/>
          <p:cNvSpPr/>
          <p:nvPr/>
        </p:nvSpPr>
        <p:spPr>
          <a:xfrm>
            <a:off x="4743450" y="430200"/>
            <a:ext cx="29910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VFS</a:t>
            </a:r>
            <a:endParaRPr>
              <a:latin typeface="Roboto"/>
              <a:ea typeface="Roboto"/>
              <a:cs typeface="Roboto"/>
              <a:sym typeface="Roboto"/>
            </a:endParaRPr>
          </a:p>
        </p:txBody>
      </p:sp>
      <p:sp>
        <p:nvSpPr>
          <p:cNvPr id="180" name="Google Shape;180;p23"/>
          <p:cNvSpPr txBox="1"/>
          <p:nvPr/>
        </p:nvSpPr>
        <p:spPr>
          <a:xfrm>
            <a:off x="359825" y="979025"/>
            <a:ext cx="3798300" cy="9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ITX: common code.</a:t>
            </a:r>
            <a:br>
              <a:rPr lang="en-GB" sz="1600">
                <a:latin typeface="Roboto"/>
                <a:ea typeface="Roboto"/>
                <a:cs typeface="Roboto"/>
                <a:sym typeface="Roboto"/>
              </a:rPr>
            </a:br>
            <a:r>
              <a:rPr lang="en-GB" sz="1600">
                <a:latin typeface="Roboto"/>
                <a:ea typeface="Roboto"/>
                <a:cs typeface="Roboto"/>
                <a:sym typeface="Roboto"/>
              </a:rPr>
              <a:t>Persistence-related code: call vtable.</a:t>
            </a:r>
            <a:endParaRPr sz="1600">
              <a:latin typeface="Roboto"/>
              <a:ea typeface="Roboto"/>
              <a:cs typeface="Roboto"/>
              <a:sym typeface="Roboto"/>
            </a:endParaRPr>
          </a:p>
        </p:txBody>
      </p:sp>
      <p:sp>
        <p:nvSpPr>
          <p:cNvPr id="181" name="Google Shape;181;p23"/>
          <p:cNvSpPr txBox="1"/>
          <p:nvPr/>
        </p:nvSpPr>
        <p:spPr>
          <a:xfrm>
            <a:off x="359550" y="3467425"/>
            <a:ext cx="3181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Central abstraction over PMEM.</a:t>
            </a:r>
            <a:endParaRPr sz="1600">
              <a:latin typeface="Roboto"/>
              <a:ea typeface="Roboto"/>
              <a:cs typeface="Roboto"/>
              <a:sym typeface="Roboto"/>
            </a:endParaRPr>
          </a:p>
        </p:txBody>
      </p:sp>
      <p:sp>
        <p:nvSpPr>
          <p:cNvPr id="182" name="Google Shape;182;p23"/>
          <p:cNvSpPr txBox="1"/>
          <p:nvPr/>
        </p:nvSpPr>
        <p:spPr>
          <a:xfrm>
            <a:off x="359550" y="4392400"/>
            <a:ext cx="38940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PMEM device split into chunks. Chunks contain log entries.</a:t>
            </a:r>
            <a:endParaRPr sz="1600">
              <a:latin typeface="Roboto"/>
              <a:ea typeface="Roboto"/>
              <a:cs typeface="Roboto"/>
              <a:sym typeface="Roboto"/>
            </a:endParaRPr>
          </a:p>
        </p:txBody>
      </p:sp>
      <p:sp>
        <p:nvSpPr>
          <p:cNvPr id="183" name="Google Shape;183;p23"/>
          <p:cNvSpPr/>
          <p:nvPr/>
        </p:nvSpPr>
        <p:spPr>
          <a:xfrm>
            <a:off x="5300700" y="4181238"/>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cxnSp>
        <p:nvCxnSpPr>
          <p:cNvPr id="184" name="Google Shape;184;p23"/>
          <p:cNvCxnSpPr>
            <a:stCxn id="173" idx="2"/>
            <a:endCxn id="183" idx="0"/>
          </p:cNvCxnSpPr>
          <p:nvPr/>
        </p:nvCxnSpPr>
        <p:spPr>
          <a:xfrm>
            <a:off x="5662650" y="3861025"/>
            <a:ext cx="0" cy="32010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3"/>
          <p:cNvSpPr txBox="1"/>
          <p:nvPr/>
        </p:nvSpPr>
        <p:spPr>
          <a:xfrm>
            <a:off x="359550" y="1843800"/>
            <a:ext cx="37983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Implements the ZIL vtable interface using the PRB data structure</a:t>
            </a:r>
            <a:r>
              <a:rPr i="1" lang="en-GB" sz="1600">
                <a:latin typeface="Roboto"/>
                <a:ea typeface="Roboto"/>
                <a:cs typeface="Roboto"/>
                <a:sym typeface="Roboto"/>
              </a:rPr>
              <a:t>.</a:t>
            </a:r>
            <a:endParaRPr i="1" sz="1600">
              <a:latin typeface="Roboto"/>
              <a:ea typeface="Roboto"/>
              <a:cs typeface="Roboto"/>
              <a:sym typeface="Roboto"/>
            </a:endParaRPr>
          </a:p>
        </p:txBody>
      </p:sp>
      <p:cxnSp>
        <p:nvCxnSpPr>
          <p:cNvPr id="186" name="Google Shape;186;p23"/>
          <p:cNvCxnSpPr>
            <a:stCxn id="166" idx="2"/>
            <a:endCxn id="168" idx="0"/>
          </p:cNvCxnSpPr>
          <p:nvPr/>
        </p:nvCxnSpPr>
        <p:spPr>
          <a:xfrm flipH="1">
            <a:off x="5335500" y="1463100"/>
            <a:ext cx="617700" cy="145500"/>
          </a:xfrm>
          <a:prstGeom prst="straightConnector1">
            <a:avLst/>
          </a:prstGeom>
          <a:noFill/>
          <a:ln cap="flat" cmpd="sng" w="9525">
            <a:solidFill>
              <a:schemeClr val="dk2"/>
            </a:solidFill>
            <a:prstDash val="solid"/>
            <a:round/>
            <a:headEnd len="med" w="med" type="none"/>
            <a:tailEnd len="med" w="med" type="triangle"/>
          </a:ln>
        </p:spPr>
      </p:cxnSp>
      <p:cxnSp>
        <p:nvCxnSpPr>
          <p:cNvPr id="187" name="Google Shape;187;p23"/>
          <p:cNvCxnSpPr>
            <a:stCxn id="166" idx="2"/>
            <a:endCxn id="167" idx="0"/>
          </p:cNvCxnSpPr>
          <p:nvPr/>
        </p:nvCxnSpPr>
        <p:spPr>
          <a:xfrm>
            <a:off x="5953200" y="1463100"/>
            <a:ext cx="647700" cy="144000"/>
          </a:xfrm>
          <a:prstGeom prst="straightConnector1">
            <a:avLst/>
          </a:prstGeom>
          <a:noFill/>
          <a:ln cap="flat" cmpd="sng" w="9525">
            <a:solidFill>
              <a:schemeClr val="dk2"/>
            </a:solidFill>
            <a:prstDash val="solid"/>
            <a:round/>
            <a:headEnd len="med" w="med" type="none"/>
            <a:tailEnd len="med" w="med" type="triangle"/>
          </a:ln>
        </p:spPr>
      </p:cxnSp>
      <p:sp>
        <p:nvSpPr>
          <p:cNvPr id="188" name="Google Shape;188;p23"/>
          <p:cNvSpPr/>
          <p:nvPr/>
        </p:nvSpPr>
        <p:spPr>
          <a:xfrm>
            <a:off x="6724350" y="2048100"/>
            <a:ext cx="10101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ZIL-LWB</a:t>
            </a:r>
            <a:endParaRPr>
              <a:latin typeface="Roboto"/>
              <a:ea typeface="Roboto"/>
              <a:cs typeface="Roboto"/>
              <a:sym typeface="Roboto"/>
            </a:endParaRPr>
          </a:p>
        </p:txBody>
      </p:sp>
      <p:cxnSp>
        <p:nvCxnSpPr>
          <p:cNvPr id="189" name="Google Shape;189;p23"/>
          <p:cNvCxnSpPr>
            <a:endCxn id="169" idx="0"/>
          </p:cNvCxnSpPr>
          <p:nvPr/>
        </p:nvCxnSpPr>
        <p:spPr>
          <a:xfrm flipH="1">
            <a:off x="5662650" y="1904250"/>
            <a:ext cx="938400" cy="154200"/>
          </a:xfrm>
          <a:prstGeom prst="straightConnector1">
            <a:avLst/>
          </a:prstGeom>
          <a:noFill/>
          <a:ln cap="flat" cmpd="sng" w="9525">
            <a:solidFill>
              <a:schemeClr val="dk2"/>
            </a:solidFill>
            <a:prstDash val="solid"/>
            <a:round/>
            <a:headEnd len="med" w="med" type="none"/>
            <a:tailEnd len="med" w="med" type="triangle"/>
          </a:ln>
        </p:spPr>
      </p:cxnSp>
      <p:cxnSp>
        <p:nvCxnSpPr>
          <p:cNvPr id="190" name="Google Shape;190;p23"/>
          <p:cNvCxnSpPr>
            <a:endCxn id="188" idx="0"/>
          </p:cNvCxnSpPr>
          <p:nvPr/>
        </p:nvCxnSpPr>
        <p:spPr>
          <a:xfrm>
            <a:off x="6600900" y="1904100"/>
            <a:ext cx="628500" cy="1440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3"/>
          <p:cNvSpPr/>
          <p:nvPr/>
        </p:nvSpPr>
        <p:spPr>
          <a:xfrm>
            <a:off x="6782100" y="4523950"/>
            <a:ext cx="1124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Main Pool</a:t>
            </a:r>
            <a:endParaRPr>
              <a:latin typeface="Roboto"/>
              <a:ea typeface="Roboto"/>
              <a:cs typeface="Roboto"/>
              <a:sym typeface="Roboto"/>
            </a:endParaRPr>
          </a:p>
        </p:txBody>
      </p:sp>
      <p:sp>
        <p:nvSpPr>
          <p:cNvPr id="192" name="Google Shape;192;p23"/>
          <p:cNvSpPr/>
          <p:nvPr/>
        </p:nvSpPr>
        <p:spPr>
          <a:xfrm>
            <a:off x="7014675" y="428625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193" name="Google Shape;193;p23"/>
          <p:cNvSpPr/>
          <p:nvPr/>
        </p:nvSpPr>
        <p:spPr>
          <a:xfrm>
            <a:off x="7905750" y="447675"/>
            <a:ext cx="200100" cy="1897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905750" y="3467425"/>
            <a:ext cx="200100" cy="935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8206725" y="2447100"/>
            <a:ext cx="857100" cy="6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Roboto"/>
                <a:ea typeface="Roboto"/>
                <a:cs typeface="Roboto"/>
                <a:sym typeface="Roboto"/>
              </a:rPr>
              <a:t>different</a:t>
            </a:r>
            <a:endParaRPr sz="1200">
              <a:latin typeface="Roboto"/>
              <a:ea typeface="Roboto"/>
              <a:cs typeface="Roboto"/>
              <a:sym typeface="Roboto"/>
            </a:endParaRPr>
          </a:p>
          <a:p>
            <a:pPr indent="0" lvl="0" marL="0" rtl="0" algn="ctr">
              <a:spcBef>
                <a:spcPts val="0"/>
              </a:spcBef>
              <a:spcAft>
                <a:spcPts val="0"/>
              </a:spcAft>
              <a:buNone/>
            </a:pPr>
            <a:r>
              <a:rPr lang="en-GB" sz="1200">
                <a:latin typeface="Roboto"/>
                <a:ea typeface="Roboto"/>
                <a:cs typeface="Roboto"/>
                <a:sym typeface="Roboto"/>
              </a:rPr>
              <a:t>allocation</a:t>
            </a:r>
            <a:endParaRPr sz="1200">
              <a:latin typeface="Roboto"/>
              <a:ea typeface="Roboto"/>
              <a:cs typeface="Roboto"/>
              <a:sym typeface="Roboto"/>
            </a:endParaRPr>
          </a:p>
          <a:p>
            <a:pPr indent="0" lvl="0" marL="0" rtl="0" algn="ctr">
              <a:spcBef>
                <a:spcPts val="0"/>
              </a:spcBef>
              <a:spcAft>
                <a:spcPts val="0"/>
              </a:spcAft>
              <a:buNone/>
            </a:pPr>
            <a:r>
              <a:rPr lang="en-GB" sz="1200">
                <a:latin typeface="Roboto"/>
                <a:ea typeface="Roboto"/>
                <a:cs typeface="Roboto"/>
                <a:sym typeface="Roboto"/>
              </a:rPr>
              <a:t>lifecyles</a:t>
            </a:r>
            <a:endParaRPr sz="1200">
              <a:latin typeface="Roboto"/>
              <a:ea typeface="Roboto"/>
              <a:cs typeface="Roboto"/>
              <a:sym typeface="Roboto"/>
            </a:endParaRPr>
          </a:p>
        </p:txBody>
      </p:sp>
      <p:cxnSp>
        <p:nvCxnSpPr>
          <p:cNvPr id="196" name="Google Shape;196;p23"/>
          <p:cNvCxnSpPr>
            <a:stCxn id="195" idx="2"/>
            <a:endCxn id="194" idx="1"/>
          </p:cNvCxnSpPr>
          <p:nvPr/>
        </p:nvCxnSpPr>
        <p:spPr>
          <a:xfrm flipH="1">
            <a:off x="8105775" y="3073500"/>
            <a:ext cx="529500" cy="8619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23"/>
          <p:cNvCxnSpPr>
            <a:stCxn id="195" idx="0"/>
            <a:endCxn id="193" idx="1"/>
          </p:cNvCxnSpPr>
          <p:nvPr/>
        </p:nvCxnSpPr>
        <p:spPr>
          <a:xfrm rot="10800000">
            <a:off x="8105775" y="1396500"/>
            <a:ext cx="529500" cy="10506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23"/>
          <p:cNvCxnSpPr>
            <a:stCxn id="180" idx="3"/>
            <a:endCxn id="166" idx="1"/>
          </p:cNvCxnSpPr>
          <p:nvPr/>
        </p:nvCxnSpPr>
        <p:spPr>
          <a:xfrm flipH="1" rot="10800000">
            <a:off x="4158125" y="1314575"/>
            <a:ext cx="585300" cy="127800"/>
          </a:xfrm>
          <a:prstGeom prst="straightConnector1">
            <a:avLst/>
          </a:prstGeom>
          <a:noFill/>
          <a:ln cap="flat" cmpd="sng" w="9525">
            <a:solidFill>
              <a:schemeClr val="dk2"/>
            </a:solidFill>
            <a:prstDash val="solid"/>
            <a:round/>
            <a:headEnd len="med" w="med" type="none"/>
            <a:tailEnd len="med" w="med" type="triangle"/>
          </a:ln>
        </p:spPr>
      </p:cxnSp>
      <p:cxnSp>
        <p:nvCxnSpPr>
          <p:cNvPr id="199" name="Google Shape;199;p23"/>
          <p:cNvCxnSpPr>
            <a:stCxn id="185" idx="3"/>
            <a:endCxn id="169" idx="1"/>
          </p:cNvCxnSpPr>
          <p:nvPr/>
        </p:nvCxnSpPr>
        <p:spPr>
          <a:xfrm flipH="1" rot="10800000">
            <a:off x="4157850" y="2207250"/>
            <a:ext cx="585600" cy="54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3"/>
          <p:cNvCxnSpPr>
            <a:stCxn id="181" idx="3"/>
            <a:endCxn id="173" idx="1"/>
          </p:cNvCxnSpPr>
          <p:nvPr/>
        </p:nvCxnSpPr>
        <p:spPr>
          <a:xfrm>
            <a:off x="3540750" y="3664225"/>
            <a:ext cx="1202700" cy="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23"/>
          <p:cNvCxnSpPr>
            <a:stCxn id="182" idx="3"/>
            <a:endCxn id="170" idx="1"/>
          </p:cNvCxnSpPr>
          <p:nvPr/>
        </p:nvCxnSpPr>
        <p:spPr>
          <a:xfrm>
            <a:off x="4253550" y="4720750"/>
            <a:ext cx="489900" cy="0"/>
          </a:xfrm>
          <a:prstGeom prst="straightConnector1">
            <a:avLst/>
          </a:prstGeom>
          <a:noFill/>
          <a:ln cap="flat" cmpd="sng" w="9525">
            <a:solidFill>
              <a:schemeClr val="dk2"/>
            </a:solidFill>
            <a:prstDash val="solid"/>
            <a:round/>
            <a:headEnd len="med" w="med" type="none"/>
            <a:tailEnd len="med" w="med" type="triangle"/>
          </a:ln>
        </p:spPr>
      </p:cxnSp>
      <p:sp>
        <p:nvSpPr>
          <p:cNvPr id="202" name="Google Shape;202;p23"/>
          <p:cNvSpPr txBox="1"/>
          <p:nvPr/>
        </p:nvSpPr>
        <p:spPr>
          <a:xfrm>
            <a:off x="359550" y="4017475"/>
            <a:ext cx="421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Small in-DRAM structure; tracks chunk state.</a:t>
            </a:r>
            <a:endParaRPr sz="1600">
              <a:latin typeface="Roboto"/>
              <a:ea typeface="Roboto"/>
              <a:cs typeface="Roboto"/>
              <a:sym typeface="Roboto"/>
            </a:endParaRPr>
          </a:p>
        </p:txBody>
      </p:sp>
      <p:cxnSp>
        <p:nvCxnSpPr>
          <p:cNvPr id="203" name="Google Shape;203;p23"/>
          <p:cNvCxnSpPr>
            <a:stCxn id="202" idx="3"/>
            <a:endCxn id="171" idx="1"/>
          </p:cNvCxnSpPr>
          <p:nvPr/>
        </p:nvCxnSpPr>
        <p:spPr>
          <a:xfrm flipH="1" rot="10800000">
            <a:off x="4572150" y="4206475"/>
            <a:ext cx="171300" cy="78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3"/>
          <p:cNvCxnSpPr/>
          <p:nvPr/>
        </p:nvCxnSpPr>
        <p:spPr>
          <a:xfrm>
            <a:off x="359550" y="2943475"/>
            <a:ext cx="7672500" cy="0"/>
          </a:xfrm>
          <a:prstGeom prst="straightConnector1">
            <a:avLst/>
          </a:prstGeom>
          <a:noFill/>
          <a:ln cap="flat" cmpd="sng" w="9525">
            <a:solidFill>
              <a:srgbClr val="CCCCCC"/>
            </a:solidFill>
            <a:prstDash val="solid"/>
            <a:round/>
            <a:headEnd len="med" w="med" type="none"/>
            <a:tailEnd len="med" w="med" type="none"/>
          </a:ln>
        </p:spPr>
      </p:cxnSp>
      <p:cxnSp>
        <p:nvCxnSpPr>
          <p:cNvPr id="205" name="Google Shape;205;p23"/>
          <p:cNvCxnSpPr>
            <a:stCxn id="169" idx="2"/>
            <a:endCxn id="173" idx="0"/>
          </p:cNvCxnSpPr>
          <p:nvPr/>
        </p:nvCxnSpPr>
        <p:spPr>
          <a:xfrm>
            <a:off x="5662650" y="2355750"/>
            <a:ext cx="0" cy="1111800"/>
          </a:xfrm>
          <a:prstGeom prst="straightConnector1">
            <a:avLst/>
          </a:prstGeom>
          <a:noFill/>
          <a:ln cap="flat" cmpd="sng" w="9525">
            <a:solidFill>
              <a:schemeClr val="dk2"/>
            </a:solidFill>
            <a:prstDash val="solid"/>
            <a:round/>
            <a:headEnd len="med" w="med" type="none"/>
            <a:tailEnd len="med" w="med" type="triangle"/>
          </a:ln>
        </p:spPr>
      </p:cxnSp>
      <p:sp>
        <p:nvSpPr>
          <p:cNvPr id="206" name="Google Shape;206;p23"/>
          <p:cNvSpPr txBox="1"/>
          <p:nvPr/>
        </p:nvSpPr>
        <p:spPr>
          <a:xfrm>
            <a:off x="446400" y="2549875"/>
            <a:ext cx="233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rgbClr val="666666"/>
                </a:solidFill>
                <a:latin typeface="Roboto"/>
                <a:ea typeface="Roboto"/>
                <a:cs typeface="Roboto"/>
                <a:sym typeface="Roboto"/>
              </a:rPr>
              <a:t>per-file system</a:t>
            </a:r>
            <a:endParaRPr sz="1600">
              <a:solidFill>
                <a:srgbClr val="666666"/>
              </a:solidFill>
              <a:latin typeface="Roboto"/>
              <a:ea typeface="Roboto"/>
              <a:cs typeface="Roboto"/>
              <a:sym typeface="Roboto"/>
            </a:endParaRPr>
          </a:p>
        </p:txBody>
      </p:sp>
      <p:sp>
        <p:nvSpPr>
          <p:cNvPr id="207" name="Google Shape;207;p23"/>
          <p:cNvSpPr txBox="1"/>
          <p:nvPr/>
        </p:nvSpPr>
        <p:spPr>
          <a:xfrm>
            <a:off x="446400" y="2871213"/>
            <a:ext cx="233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rgbClr val="666666"/>
                </a:solidFill>
                <a:latin typeface="Roboto"/>
                <a:ea typeface="Roboto"/>
                <a:cs typeface="Roboto"/>
                <a:sym typeface="Roboto"/>
              </a:rPr>
              <a:t>per pool</a:t>
            </a:r>
            <a:endParaRPr sz="1600">
              <a:solidFill>
                <a:srgbClr val="66666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idx="4294967295" type="ctrTitle"/>
          </p:nvPr>
        </p:nvSpPr>
        <p:spPr>
          <a:xfrm>
            <a:off x="446400" y="204825"/>
            <a:ext cx="7506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Basic </a:t>
            </a:r>
            <a:r>
              <a:rPr lang="en-GB">
                <a:solidFill>
                  <a:srgbClr val="000000"/>
                </a:solidFill>
                <a:latin typeface="Roboto"/>
                <a:ea typeface="Roboto"/>
                <a:cs typeface="Roboto"/>
                <a:sym typeface="Roboto"/>
              </a:rPr>
              <a:t>In-PMEM Format</a:t>
            </a:r>
            <a:endParaRPr>
              <a:solidFill>
                <a:srgbClr val="000000"/>
              </a:solidFill>
              <a:latin typeface="Roboto"/>
              <a:ea typeface="Roboto"/>
              <a:cs typeface="Roboto"/>
              <a:sym typeface="Roboto"/>
            </a:endParaRPr>
          </a:p>
        </p:txBody>
      </p:sp>
      <p:sp>
        <p:nvSpPr>
          <p:cNvPr id="213" name="Google Shape;21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4" name="Google Shape;214;p24"/>
          <p:cNvSpPr/>
          <p:nvPr/>
        </p:nvSpPr>
        <p:spPr>
          <a:xfrm>
            <a:off x="972000" y="3924000"/>
            <a:ext cx="7200000" cy="75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97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p:nvPr/>
        </p:nvSpPr>
        <p:spPr>
          <a:xfrm>
            <a:off x="241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385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529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673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txBox="1"/>
          <p:nvPr/>
        </p:nvSpPr>
        <p:spPr>
          <a:xfrm>
            <a:off x="97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#0</a:t>
            </a:r>
            <a:endParaRPr sz="1000">
              <a:latin typeface="Roboto"/>
              <a:ea typeface="Roboto"/>
              <a:cs typeface="Roboto"/>
              <a:sym typeface="Roboto"/>
            </a:endParaRPr>
          </a:p>
        </p:txBody>
      </p:sp>
      <p:sp>
        <p:nvSpPr>
          <p:cNvPr id="221" name="Google Shape;221;p24"/>
          <p:cNvSpPr txBox="1"/>
          <p:nvPr/>
        </p:nvSpPr>
        <p:spPr>
          <a:xfrm>
            <a:off x="241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#1</a:t>
            </a:r>
            <a:endParaRPr sz="1000">
              <a:latin typeface="Roboto"/>
              <a:ea typeface="Roboto"/>
              <a:cs typeface="Roboto"/>
              <a:sym typeface="Roboto"/>
            </a:endParaRPr>
          </a:p>
        </p:txBody>
      </p:sp>
      <p:sp>
        <p:nvSpPr>
          <p:cNvPr id="222" name="Google Shape;222;p24"/>
          <p:cNvSpPr txBox="1"/>
          <p:nvPr/>
        </p:nvSpPr>
        <p:spPr>
          <a:xfrm>
            <a:off x="385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#2</a:t>
            </a:r>
            <a:endParaRPr sz="1000">
              <a:latin typeface="Roboto"/>
              <a:ea typeface="Roboto"/>
              <a:cs typeface="Roboto"/>
              <a:sym typeface="Roboto"/>
            </a:endParaRPr>
          </a:p>
        </p:txBody>
      </p:sp>
      <p:sp>
        <p:nvSpPr>
          <p:cNvPr id="223" name="Google Shape;223;p24"/>
          <p:cNvSpPr txBox="1"/>
          <p:nvPr/>
        </p:nvSpPr>
        <p:spPr>
          <a:xfrm>
            <a:off x="529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#3</a:t>
            </a:r>
            <a:endParaRPr sz="1000">
              <a:latin typeface="Roboto"/>
              <a:ea typeface="Roboto"/>
              <a:cs typeface="Roboto"/>
              <a:sym typeface="Roboto"/>
            </a:endParaRPr>
          </a:p>
        </p:txBody>
      </p:sp>
      <p:sp>
        <p:nvSpPr>
          <p:cNvPr id="224" name="Google Shape;224;p24"/>
          <p:cNvSpPr txBox="1"/>
          <p:nvPr/>
        </p:nvSpPr>
        <p:spPr>
          <a:xfrm>
            <a:off x="673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#4</a:t>
            </a:r>
            <a:endParaRPr sz="1000">
              <a:latin typeface="Roboto"/>
              <a:ea typeface="Roboto"/>
              <a:cs typeface="Roboto"/>
              <a:sym typeface="Roboto"/>
            </a:endParaRPr>
          </a:p>
        </p:txBody>
      </p:sp>
      <p:sp>
        <p:nvSpPr>
          <p:cNvPr id="225" name="Google Shape;225;p24"/>
          <p:cNvSpPr/>
          <p:nvPr/>
        </p:nvSpPr>
        <p:spPr>
          <a:xfrm>
            <a:off x="5694400" y="2937625"/>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5513725" y="1411200"/>
            <a:ext cx="1119300" cy="47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Fixed-length</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Header</a:t>
            </a:r>
            <a:endParaRPr sz="1000">
              <a:latin typeface="Roboto"/>
              <a:ea typeface="Roboto"/>
              <a:cs typeface="Roboto"/>
              <a:sym typeface="Roboto"/>
            </a:endParaRPr>
          </a:p>
        </p:txBody>
      </p:sp>
      <p:sp>
        <p:nvSpPr>
          <p:cNvPr id="227" name="Google Shape;227;p24"/>
          <p:cNvSpPr/>
          <p:nvPr/>
        </p:nvSpPr>
        <p:spPr>
          <a:xfrm>
            <a:off x="6625875" y="1411200"/>
            <a:ext cx="13035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Variable-length body</a:t>
            </a:r>
            <a:endParaRPr sz="1000">
              <a:latin typeface="Roboto"/>
              <a:ea typeface="Roboto"/>
              <a:cs typeface="Roboto"/>
              <a:sym typeface="Roboto"/>
            </a:endParaRPr>
          </a:p>
        </p:txBody>
      </p:sp>
      <p:sp>
        <p:nvSpPr>
          <p:cNvPr id="228" name="Google Shape;228;p24"/>
          <p:cNvSpPr/>
          <p:nvPr/>
        </p:nvSpPr>
        <p:spPr>
          <a:xfrm>
            <a:off x="7929375" y="1411200"/>
            <a:ext cx="664800" cy="4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padding to next</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256B</a:t>
            </a:r>
            <a:endParaRPr sz="1000">
              <a:latin typeface="Roboto"/>
              <a:ea typeface="Roboto"/>
              <a:cs typeface="Roboto"/>
              <a:sym typeface="Roboto"/>
            </a:endParaRPr>
          </a:p>
        </p:txBody>
      </p:sp>
      <p:sp>
        <p:nvSpPr>
          <p:cNvPr id="229" name="Google Shape;229;p24"/>
          <p:cNvSpPr/>
          <p:nvPr/>
        </p:nvSpPr>
        <p:spPr>
          <a:xfrm>
            <a:off x="569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30" name="Google Shape;230;p24"/>
          <p:cNvSpPr/>
          <p:nvPr/>
        </p:nvSpPr>
        <p:spPr>
          <a:xfrm>
            <a:off x="5784400" y="2937625"/>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31" name="Google Shape;231;p24"/>
          <p:cNvSpPr/>
          <p:nvPr/>
        </p:nvSpPr>
        <p:spPr>
          <a:xfrm>
            <a:off x="6093700" y="2937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232" name="Google Shape;232;p24"/>
          <p:cNvGrpSpPr/>
          <p:nvPr/>
        </p:nvGrpSpPr>
        <p:grpSpPr>
          <a:xfrm>
            <a:off x="5694400" y="2893127"/>
            <a:ext cx="2880000" cy="44373"/>
            <a:chOff x="4246600" y="2303725"/>
            <a:chExt cx="2880000" cy="633900"/>
          </a:xfrm>
        </p:grpSpPr>
        <p:sp>
          <p:nvSpPr>
            <p:cNvPr id="233" name="Google Shape;233;p24"/>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4"/>
          <p:cNvSpPr/>
          <p:nvPr/>
        </p:nvSpPr>
        <p:spPr>
          <a:xfrm>
            <a:off x="61435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66" name="Google Shape;266;p24"/>
          <p:cNvSpPr/>
          <p:nvPr/>
        </p:nvSpPr>
        <p:spPr>
          <a:xfrm>
            <a:off x="6233500" y="2937625"/>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67" name="Google Shape;267;p24"/>
          <p:cNvSpPr/>
          <p:nvPr/>
        </p:nvSpPr>
        <p:spPr>
          <a:xfrm>
            <a:off x="6817600" y="2937625"/>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68" name="Google Shape;268;p24"/>
          <p:cNvSpPr/>
          <p:nvPr/>
        </p:nvSpPr>
        <p:spPr>
          <a:xfrm>
            <a:off x="686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69" name="Google Shape;269;p24"/>
          <p:cNvSpPr/>
          <p:nvPr/>
        </p:nvSpPr>
        <p:spPr>
          <a:xfrm>
            <a:off x="6955800" y="2937625"/>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70" name="Google Shape;270;p24"/>
          <p:cNvSpPr/>
          <p:nvPr/>
        </p:nvSpPr>
        <p:spPr>
          <a:xfrm>
            <a:off x="7133600" y="2937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cxnSp>
        <p:nvCxnSpPr>
          <p:cNvPr id="271" name="Google Shape;271;p24"/>
          <p:cNvCxnSpPr/>
          <p:nvPr/>
        </p:nvCxnSpPr>
        <p:spPr>
          <a:xfrm rot="10800000">
            <a:off x="5693725" y="3569475"/>
            <a:ext cx="1046400" cy="3834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24"/>
          <p:cNvCxnSpPr/>
          <p:nvPr/>
        </p:nvCxnSpPr>
        <p:spPr>
          <a:xfrm flipH="1" rot="10800000">
            <a:off x="8177225" y="3571875"/>
            <a:ext cx="396600" cy="3810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24"/>
          <p:cNvCxnSpPr/>
          <p:nvPr/>
        </p:nvCxnSpPr>
        <p:spPr>
          <a:xfrm rot="10800000">
            <a:off x="5517400" y="1883600"/>
            <a:ext cx="184500" cy="10632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24"/>
          <p:cNvCxnSpPr/>
          <p:nvPr/>
        </p:nvCxnSpPr>
        <p:spPr>
          <a:xfrm flipH="1" rot="10800000">
            <a:off x="6136475" y="1883625"/>
            <a:ext cx="2455200" cy="10596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4"/>
          <p:cNvCxnSpPr>
            <a:stCxn id="270" idx="0"/>
          </p:cNvCxnSpPr>
          <p:nvPr/>
        </p:nvCxnSpPr>
        <p:spPr>
          <a:xfrm rot="-5400000">
            <a:off x="7349000" y="2288125"/>
            <a:ext cx="479100" cy="819900"/>
          </a:xfrm>
          <a:prstGeom prst="curvedConnector2">
            <a:avLst/>
          </a:prstGeom>
          <a:noFill/>
          <a:ln cap="flat" cmpd="sng" w="9525">
            <a:solidFill>
              <a:schemeClr val="dk2"/>
            </a:solidFill>
            <a:prstDash val="solid"/>
            <a:round/>
            <a:headEnd len="med" w="med" type="stealth"/>
            <a:tailEnd len="med" w="med" type="none"/>
          </a:ln>
        </p:spPr>
      </p:cxnSp>
      <p:sp>
        <p:nvSpPr>
          <p:cNvPr id="276" name="Google Shape;276;p24"/>
          <p:cNvSpPr/>
          <p:nvPr/>
        </p:nvSpPr>
        <p:spPr>
          <a:xfrm>
            <a:off x="7966275" y="2180325"/>
            <a:ext cx="11586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A zeroed-out header is always invalid.</a:t>
            </a:r>
            <a:endParaRPr sz="1000">
              <a:latin typeface="Roboto"/>
              <a:ea typeface="Roboto"/>
              <a:cs typeface="Roboto"/>
              <a:sym typeface="Roboto"/>
            </a:endParaRPr>
          </a:p>
        </p:txBody>
      </p:sp>
      <p:sp>
        <p:nvSpPr>
          <p:cNvPr id="277" name="Google Shape;277;p24"/>
          <p:cNvSpPr txBox="1"/>
          <p:nvPr/>
        </p:nvSpPr>
        <p:spPr>
          <a:xfrm>
            <a:off x="454150" y="758175"/>
            <a:ext cx="5098800" cy="30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 </a:t>
            </a:r>
            <a:r>
              <a:rPr lang="en-GB" sz="1600">
                <a:latin typeface="Roboto"/>
                <a:ea typeface="Roboto"/>
                <a:cs typeface="Roboto"/>
                <a:sym typeface="Roboto"/>
              </a:rPr>
              <a:t>PMEM DIMM is partitioned into </a:t>
            </a:r>
            <a:r>
              <a:rPr b="1" lang="en-GB" sz="1600">
                <a:latin typeface="Roboto"/>
                <a:ea typeface="Roboto"/>
                <a:cs typeface="Roboto"/>
                <a:sym typeface="Roboto"/>
              </a:rPr>
              <a:t>chunks</a:t>
            </a:r>
            <a:r>
              <a:rPr lang="en-GB" sz="1600">
                <a:latin typeface="Roboto"/>
                <a:ea typeface="Roboto"/>
                <a:cs typeface="Roboto"/>
                <a:sym typeface="Roboto"/>
              </a:rPr>
              <a:t>.</a:t>
            </a:r>
            <a:br>
              <a:rPr lang="en-GB" sz="1600">
                <a:latin typeface="Roboto"/>
                <a:ea typeface="Roboto"/>
                <a:cs typeface="Roboto"/>
                <a:sym typeface="Roboto"/>
              </a:rPr>
            </a:br>
            <a:r>
              <a:rPr lang="en-GB" sz="1600">
                <a:latin typeface="Roboto"/>
                <a:ea typeface="Roboto"/>
                <a:cs typeface="Roboto"/>
                <a:sym typeface="Roboto"/>
              </a:rPr>
              <a:t>A chunk has a 256B-aligned base address.</a:t>
            </a:r>
            <a:br>
              <a:rPr lang="en-GB" sz="1600">
                <a:latin typeface="Roboto"/>
                <a:ea typeface="Roboto"/>
                <a:cs typeface="Roboto"/>
                <a:sym typeface="Roboto"/>
              </a:rPr>
            </a:br>
            <a:r>
              <a:rPr lang="en-GB" sz="1600">
                <a:latin typeface="Roboto"/>
                <a:ea typeface="Roboto"/>
                <a:cs typeface="Roboto"/>
                <a:sym typeface="Roboto"/>
              </a:rPr>
              <a:t>Chunks contain a contiguous sequence of </a:t>
            </a:r>
            <a:r>
              <a:rPr b="1" lang="en-GB" sz="1600">
                <a:latin typeface="Roboto"/>
                <a:ea typeface="Roboto"/>
                <a:cs typeface="Roboto"/>
                <a:sym typeface="Roboto"/>
              </a:rPr>
              <a:t>entries.</a:t>
            </a:r>
            <a:br>
              <a:rPr lang="en-GB" sz="1600">
                <a:latin typeface="Roboto"/>
                <a:ea typeface="Roboto"/>
                <a:cs typeface="Roboto"/>
                <a:sym typeface="Roboto"/>
              </a:rPr>
            </a:br>
            <a:r>
              <a:rPr lang="en-GB" sz="1600">
                <a:latin typeface="Roboto"/>
                <a:ea typeface="Roboto"/>
                <a:cs typeface="Roboto"/>
                <a:sym typeface="Roboto"/>
              </a:rPr>
              <a:t>The first entry starts at offset zero.</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An </a:t>
            </a:r>
            <a:r>
              <a:rPr b="1" lang="en-GB" sz="1600">
                <a:latin typeface="Roboto"/>
                <a:ea typeface="Roboto"/>
                <a:cs typeface="Roboto"/>
                <a:sym typeface="Roboto"/>
              </a:rPr>
              <a:t>entry</a:t>
            </a:r>
            <a:r>
              <a:rPr lang="en-GB" sz="1600">
                <a:latin typeface="Roboto"/>
                <a:ea typeface="Roboto"/>
                <a:cs typeface="Roboto"/>
                <a:sym typeface="Roboto"/>
              </a:rPr>
              <a:t> consists of</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a fixed-length </a:t>
            </a:r>
            <a:r>
              <a:rPr b="1" lang="en-GB" sz="1600">
                <a:latin typeface="Roboto"/>
                <a:ea typeface="Roboto"/>
                <a:cs typeface="Roboto"/>
                <a:sym typeface="Roboto"/>
              </a:rPr>
              <a:t>header</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a </a:t>
            </a:r>
            <a:r>
              <a:rPr lang="en-GB" sz="1600">
                <a:latin typeface="Roboto"/>
                <a:ea typeface="Roboto"/>
                <a:cs typeface="Roboto"/>
                <a:sym typeface="Roboto"/>
              </a:rPr>
              <a:t>variable-length </a:t>
            </a:r>
            <a:r>
              <a:rPr b="1" lang="en-GB" sz="1600">
                <a:latin typeface="Roboto"/>
                <a:ea typeface="Roboto"/>
                <a:cs typeface="Roboto"/>
                <a:sym typeface="Roboto"/>
              </a:rPr>
              <a:t>body</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padding to the next 256B multiple.</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The header contains the </a:t>
            </a:r>
            <a:r>
              <a:rPr b="1" lang="en-GB" sz="1600">
                <a:latin typeface="Roboto"/>
                <a:ea typeface="Roboto"/>
                <a:cs typeface="Roboto"/>
                <a:sym typeface="Roboto"/>
              </a:rPr>
              <a:t>body’s length</a:t>
            </a:r>
            <a:r>
              <a:rPr lang="en-GB" sz="1600">
                <a:latin typeface="Roboto"/>
                <a:ea typeface="Roboto"/>
                <a:cs typeface="Roboto"/>
                <a:sym typeface="Roboto"/>
              </a:rPr>
              <a:t> and </a:t>
            </a:r>
            <a:r>
              <a:rPr b="1" lang="en-GB" sz="1600">
                <a:latin typeface="Roboto"/>
                <a:ea typeface="Roboto"/>
                <a:cs typeface="Roboto"/>
                <a:sym typeface="Roboto"/>
              </a:rPr>
              <a:t>checksum</a:t>
            </a:r>
            <a:r>
              <a:rPr lang="en-GB" sz="1600">
                <a:latin typeface="Roboto"/>
                <a:ea typeface="Roboto"/>
                <a:cs typeface="Roboto"/>
                <a:sym typeface="Roboto"/>
              </a:rPr>
              <a:t>.</a:t>
            </a:r>
            <a:br>
              <a:rPr lang="en-GB" sz="1600">
                <a:latin typeface="Roboto"/>
                <a:ea typeface="Roboto"/>
                <a:cs typeface="Roboto"/>
                <a:sym typeface="Roboto"/>
              </a:rPr>
            </a:br>
            <a:r>
              <a:rPr lang="en-GB" sz="1600">
                <a:latin typeface="Roboto"/>
                <a:ea typeface="Roboto"/>
                <a:cs typeface="Roboto"/>
                <a:sym typeface="Roboto"/>
              </a:rPr>
              <a:t>A separate checksum protects the header fields.</a:t>
            </a:r>
            <a:endParaRPr sz="1600">
              <a:latin typeface="Roboto"/>
              <a:ea typeface="Roboto"/>
              <a:cs typeface="Roboto"/>
              <a:sym typeface="Roboto"/>
            </a:endParaRPr>
          </a:p>
        </p:txBody>
      </p:sp>
      <p:sp>
        <p:nvSpPr>
          <p:cNvPr id="278" name="Google Shape;278;p24"/>
          <p:cNvSpPr/>
          <p:nvPr/>
        </p:nvSpPr>
        <p:spPr>
          <a:xfrm>
            <a:off x="6731800"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79" name="Google Shape;279;p24"/>
          <p:cNvSpPr/>
          <p:nvPr/>
        </p:nvSpPr>
        <p:spPr>
          <a:xfrm>
            <a:off x="6783234"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0" name="Google Shape;280;p24"/>
          <p:cNvSpPr/>
          <p:nvPr/>
        </p:nvSpPr>
        <p:spPr>
          <a:xfrm>
            <a:off x="6959997" y="3960000"/>
            <a:ext cx="28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1" name="Google Shape;281;p24"/>
          <p:cNvSpPr/>
          <p:nvPr/>
        </p:nvSpPr>
        <p:spPr>
          <a:xfrm>
            <a:off x="69884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2" name="Google Shape;282;p24"/>
          <p:cNvSpPr/>
          <p:nvPr/>
        </p:nvSpPr>
        <p:spPr>
          <a:xfrm>
            <a:off x="7039891" y="3960000"/>
            <a:ext cx="3339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3" name="Google Shape;283;p24"/>
          <p:cNvSpPr/>
          <p:nvPr/>
        </p:nvSpPr>
        <p:spPr>
          <a:xfrm>
            <a:off x="7373699" y="3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4" name="Google Shape;284;p24"/>
          <p:cNvSpPr/>
          <p:nvPr/>
        </p:nvSpPr>
        <p:spPr>
          <a:xfrm>
            <a:off x="740044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5" name="Google Shape;285;p24"/>
          <p:cNvSpPr/>
          <p:nvPr/>
        </p:nvSpPr>
        <p:spPr>
          <a:xfrm>
            <a:off x="7452679" y="3960000"/>
            <a:ext cx="1008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6" name="Google Shape;286;p24"/>
          <p:cNvSpPr/>
          <p:nvPr/>
        </p:nvSpPr>
        <p:spPr>
          <a:xfrm>
            <a:off x="7554291"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287" name="Google Shape;287;p24"/>
          <p:cNvSpPr/>
          <p:nvPr/>
        </p:nvSpPr>
        <p:spPr>
          <a:xfrm>
            <a:off x="3853816" y="3960000"/>
            <a:ext cx="51600" cy="689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288" name="Google Shape;288;p24"/>
          <p:cNvSpPr/>
          <p:nvPr/>
        </p:nvSpPr>
        <p:spPr>
          <a:xfrm>
            <a:off x="3907341" y="3961200"/>
            <a:ext cx="333900" cy="689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89" name="Google Shape;289;p24"/>
          <p:cNvSpPr/>
          <p:nvPr/>
        </p:nvSpPr>
        <p:spPr>
          <a:xfrm>
            <a:off x="4241149" y="3960000"/>
            <a:ext cx="26700" cy="69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cxnSp>
        <p:nvCxnSpPr>
          <p:cNvPr id="290" name="Google Shape;290;p24"/>
          <p:cNvCxnSpPr/>
          <p:nvPr/>
        </p:nvCxnSpPr>
        <p:spPr>
          <a:xfrm>
            <a:off x="972150" y="4975025"/>
            <a:ext cx="7200300" cy="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24"/>
          <p:cNvCxnSpPr/>
          <p:nvPr/>
        </p:nvCxnSpPr>
        <p:spPr>
          <a:xfrm>
            <a:off x="972201" y="49170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24"/>
          <p:cNvCxnSpPr/>
          <p:nvPr/>
        </p:nvCxnSpPr>
        <p:spPr>
          <a:xfrm>
            <a:off x="2411676" y="49146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24"/>
          <p:cNvCxnSpPr/>
          <p:nvPr/>
        </p:nvCxnSpPr>
        <p:spPr>
          <a:xfrm>
            <a:off x="3852951" y="49146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24"/>
          <p:cNvCxnSpPr/>
          <p:nvPr/>
        </p:nvCxnSpPr>
        <p:spPr>
          <a:xfrm>
            <a:off x="5292401" y="49211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295" name="Google Shape;295;p24"/>
          <p:cNvCxnSpPr/>
          <p:nvPr/>
        </p:nvCxnSpPr>
        <p:spPr>
          <a:xfrm>
            <a:off x="6730676" y="4914000"/>
            <a:ext cx="0" cy="999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24"/>
          <p:cNvCxnSpPr/>
          <p:nvPr/>
        </p:nvCxnSpPr>
        <p:spPr>
          <a:xfrm>
            <a:off x="8170151" y="4917575"/>
            <a:ext cx="0" cy="99900"/>
          </a:xfrm>
          <a:prstGeom prst="straightConnector1">
            <a:avLst/>
          </a:prstGeom>
          <a:noFill/>
          <a:ln cap="flat" cmpd="sng" w="9525">
            <a:solidFill>
              <a:schemeClr val="dk2"/>
            </a:solidFill>
            <a:prstDash val="solid"/>
            <a:round/>
            <a:headEnd len="med" w="med" type="none"/>
            <a:tailEnd len="med" w="med" type="none"/>
          </a:ln>
        </p:spPr>
      </p:cxnSp>
      <p:sp>
        <p:nvSpPr>
          <p:cNvPr id="297" name="Google Shape;297;p24"/>
          <p:cNvSpPr/>
          <p:nvPr/>
        </p:nvSpPr>
        <p:spPr>
          <a:xfrm>
            <a:off x="52882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98" name="Google Shape;298;p24"/>
          <p:cNvSpPr/>
          <p:nvPr/>
        </p:nvSpPr>
        <p:spPr>
          <a:xfrm>
            <a:off x="5339691" y="3960000"/>
            <a:ext cx="4860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299" name="Google Shape;299;p24"/>
          <p:cNvSpPr/>
          <p:nvPr/>
        </p:nvSpPr>
        <p:spPr>
          <a:xfrm>
            <a:off x="5828274" y="3960000"/>
            <a:ext cx="141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00" name="Google Shape;300;p24"/>
          <p:cNvSpPr/>
          <p:nvPr/>
        </p:nvSpPr>
        <p:spPr>
          <a:xfrm>
            <a:off x="584477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01" name="Google Shape;301;p24"/>
          <p:cNvSpPr/>
          <p:nvPr/>
        </p:nvSpPr>
        <p:spPr>
          <a:xfrm>
            <a:off x="5896209"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02" name="Google Shape;302;p24"/>
          <p:cNvSpPr/>
          <p:nvPr/>
        </p:nvSpPr>
        <p:spPr>
          <a:xfrm>
            <a:off x="6073200" y="39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03" name="Google Shape;303;p24"/>
          <p:cNvSpPr/>
          <p:nvPr/>
        </p:nvSpPr>
        <p:spPr>
          <a:xfrm>
            <a:off x="6108866"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304" name="Google Shape;304;p24"/>
          <p:cNvSpPr/>
          <p:nvPr/>
        </p:nvSpPr>
        <p:spPr>
          <a:xfrm>
            <a:off x="6074724" y="3960000"/>
            <a:ext cx="34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5"/>
          <p:cNvSpPr txBox="1"/>
          <p:nvPr>
            <p:ph idx="4294967295" type="ctrTitle"/>
          </p:nvPr>
        </p:nvSpPr>
        <p:spPr>
          <a:xfrm>
            <a:off x="446400" y="204825"/>
            <a:ext cx="7506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Traversal</a:t>
            </a:r>
            <a:endParaRPr>
              <a:solidFill>
                <a:srgbClr val="000000"/>
              </a:solidFill>
              <a:latin typeface="Roboto"/>
              <a:ea typeface="Roboto"/>
              <a:cs typeface="Roboto"/>
              <a:sym typeface="Roboto"/>
            </a:endParaRPr>
          </a:p>
        </p:txBody>
      </p:sp>
      <p:sp>
        <p:nvSpPr>
          <p:cNvPr id="310" name="Google Shape;31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11" name="Google Shape;311;p25"/>
          <p:cNvSpPr/>
          <p:nvPr/>
        </p:nvSpPr>
        <p:spPr>
          <a:xfrm>
            <a:off x="972000" y="3924000"/>
            <a:ext cx="7200000" cy="75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97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p:nvPr/>
        </p:nvSpPr>
        <p:spPr>
          <a:xfrm>
            <a:off x="241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a:off x="385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a:off x="529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673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txBox="1"/>
          <p:nvPr/>
        </p:nvSpPr>
        <p:spPr>
          <a:xfrm>
            <a:off x="97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#0</a:t>
            </a:r>
            <a:endParaRPr sz="1000">
              <a:latin typeface="Roboto"/>
              <a:ea typeface="Roboto"/>
              <a:cs typeface="Roboto"/>
              <a:sym typeface="Roboto"/>
            </a:endParaRPr>
          </a:p>
        </p:txBody>
      </p:sp>
      <p:sp>
        <p:nvSpPr>
          <p:cNvPr id="318" name="Google Shape;318;p25"/>
          <p:cNvSpPr txBox="1"/>
          <p:nvPr/>
        </p:nvSpPr>
        <p:spPr>
          <a:xfrm>
            <a:off x="241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#1</a:t>
            </a:r>
            <a:endParaRPr sz="1000">
              <a:latin typeface="Roboto"/>
              <a:ea typeface="Roboto"/>
              <a:cs typeface="Roboto"/>
              <a:sym typeface="Roboto"/>
            </a:endParaRPr>
          </a:p>
        </p:txBody>
      </p:sp>
      <p:sp>
        <p:nvSpPr>
          <p:cNvPr id="319" name="Google Shape;319;p25"/>
          <p:cNvSpPr txBox="1"/>
          <p:nvPr/>
        </p:nvSpPr>
        <p:spPr>
          <a:xfrm>
            <a:off x="385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#2</a:t>
            </a:r>
            <a:endParaRPr sz="1000">
              <a:latin typeface="Roboto"/>
              <a:ea typeface="Roboto"/>
              <a:cs typeface="Roboto"/>
              <a:sym typeface="Roboto"/>
            </a:endParaRPr>
          </a:p>
        </p:txBody>
      </p:sp>
      <p:sp>
        <p:nvSpPr>
          <p:cNvPr id="320" name="Google Shape;320;p25"/>
          <p:cNvSpPr txBox="1"/>
          <p:nvPr/>
        </p:nvSpPr>
        <p:spPr>
          <a:xfrm>
            <a:off x="529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#3</a:t>
            </a:r>
            <a:endParaRPr sz="1000">
              <a:latin typeface="Roboto"/>
              <a:ea typeface="Roboto"/>
              <a:cs typeface="Roboto"/>
              <a:sym typeface="Roboto"/>
            </a:endParaRPr>
          </a:p>
        </p:txBody>
      </p:sp>
      <p:sp>
        <p:nvSpPr>
          <p:cNvPr id="321" name="Google Shape;321;p25"/>
          <p:cNvSpPr txBox="1"/>
          <p:nvPr/>
        </p:nvSpPr>
        <p:spPr>
          <a:xfrm>
            <a:off x="673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#4</a:t>
            </a:r>
            <a:endParaRPr sz="1000">
              <a:latin typeface="Roboto"/>
              <a:ea typeface="Roboto"/>
              <a:cs typeface="Roboto"/>
              <a:sym typeface="Roboto"/>
            </a:endParaRPr>
          </a:p>
        </p:txBody>
      </p:sp>
      <p:sp>
        <p:nvSpPr>
          <p:cNvPr id="322" name="Google Shape;322;p25"/>
          <p:cNvSpPr/>
          <p:nvPr/>
        </p:nvSpPr>
        <p:spPr>
          <a:xfrm>
            <a:off x="5694400" y="2937625"/>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5513725" y="1411200"/>
            <a:ext cx="1119300" cy="47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Fixed-length</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Header</a:t>
            </a:r>
            <a:endParaRPr sz="1000">
              <a:latin typeface="Roboto"/>
              <a:ea typeface="Roboto"/>
              <a:cs typeface="Roboto"/>
              <a:sym typeface="Roboto"/>
            </a:endParaRPr>
          </a:p>
        </p:txBody>
      </p:sp>
      <p:sp>
        <p:nvSpPr>
          <p:cNvPr id="324" name="Google Shape;324;p25"/>
          <p:cNvSpPr/>
          <p:nvPr/>
        </p:nvSpPr>
        <p:spPr>
          <a:xfrm>
            <a:off x="6625875" y="1411200"/>
            <a:ext cx="13035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Variable-length body</a:t>
            </a:r>
            <a:endParaRPr sz="1000">
              <a:latin typeface="Roboto"/>
              <a:ea typeface="Roboto"/>
              <a:cs typeface="Roboto"/>
              <a:sym typeface="Roboto"/>
            </a:endParaRPr>
          </a:p>
        </p:txBody>
      </p:sp>
      <p:sp>
        <p:nvSpPr>
          <p:cNvPr id="325" name="Google Shape;325;p25"/>
          <p:cNvSpPr/>
          <p:nvPr/>
        </p:nvSpPr>
        <p:spPr>
          <a:xfrm>
            <a:off x="7929375" y="1411200"/>
            <a:ext cx="664800" cy="4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padding to next</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256B</a:t>
            </a:r>
            <a:endParaRPr sz="1000">
              <a:latin typeface="Roboto"/>
              <a:ea typeface="Roboto"/>
              <a:cs typeface="Roboto"/>
              <a:sym typeface="Roboto"/>
            </a:endParaRPr>
          </a:p>
        </p:txBody>
      </p:sp>
      <p:sp>
        <p:nvSpPr>
          <p:cNvPr id="326" name="Google Shape;326;p25"/>
          <p:cNvSpPr/>
          <p:nvPr/>
        </p:nvSpPr>
        <p:spPr>
          <a:xfrm>
            <a:off x="569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27" name="Google Shape;327;p25"/>
          <p:cNvSpPr/>
          <p:nvPr/>
        </p:nvSpPr>
        <p:spPr>
          <a:xfrm>
            <a:off x="5784400" y="2937625"/>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28" name="Google Shape;328;p25"/>
          <p:cNvSpPr/>
          <p:nvPr/>
        </p:nvSpPr>
        <p:spPr>
          <a:xfrm>
            <a:off x="6093700" y="2937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329" name="Google Shape;329;p25"/>
          <p:cNvGrpSpPr/>
          <p:nvPr/>
        </p:nvGrpSpPr>
        <p:grpSpPr>
          <a:xfrm>
            <a:off x="5694400" y="2893127"/>
            <a:ext cx="2880000" cy="44373"/>
            <a:chOff x="4246600" y="2303725"/>
            <a:chExt cx="2880000" cy="633900"/>
          </a:xfrm>
        </p:grpSpPr>
        <p:sp>
          <p:nvSpPr>
            <p:cNvPr id="330" name="Google Shape;330;p25"/>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5"/>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5"/>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5"/>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25"/>
          <p:cNvSpPr/>
          <p:nvPr/>
        </p:nvSpPr>
        <p:spPr>
          <a:xfrm>
            <a:off x="61435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63" name="Google Shape;363;p25"/>
          <p:cNvSpPr/>
          <p:nvPr/>
        </p:nvSpPr>
        <p:spPr>
          <a:xfrm>
            <a:off x="6233500" y="2937625"/>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64" name="Google Shape;364;p25"/>
          <p:cNvSpPr/>
          <p:nvPr/>
        </p:nvSpPr>
        <p:spPr>
          <a:xfrm>
            <a:off x="6817600" y="2937625"/>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65" name="Google Shape;365;p25"/>
          <p:cNvSpPr/>
          <p:nvPr/>
        </p:nvSpPr>
        <p:spPr>
          <a:xfrm>
            <a:off x="686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66" name="Google Shape;366;p25"/>
          <p:cNvSpPr/>
          <p:nvPr/>
        </p:nvSpPr>
        <p:spPr>
          <a:xfrm>
            <a:off x="6955800" y="2937625"/>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67" name="Google Shape;367;p25"/>
          <p:cNvSpPr/>
          <p:nvPr/>
        </p:nvSpPr>
        <p:spPr>
          <a:xfrm>
            <a:off x="7133600" y="2937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cxnSp>
        <p:nvCxnSpPr>
          <p:cNvPr id="368" name="Google Shape;368;p25"/>
          <p:cNvCxnSpPr/>
          <p:nvPr/>
        </p:nvCxnSpPr>
        <p:spPr>
          <a:xfrm rot="10800000">
            <a:off x="5693725" y="3569475"/>
            <a:ext cx="1046400" cy="3834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25"/>
          <p:cNvCxnSpPr/>
          <p:nvPr/>
        </p:nvCxnSpPr>
        <p:spPr>
          <a:xfrm flipH="1" rot="10800000">
            <a:off x="8177225" y="3571875"/>
            <a:ext cx="396600" cy="3810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25"/>
          <p:cNvCxnSpPr/>
          <p:nvPr/>
        </p:nvCxnSpPr>
        <p:spPr>
          <a:xfrm rot="10800000">
            <a:off x="5517400" y="1883600"/>
            <a:ext cx="184500" cy="10632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25"/>
          <p:cNvCxnSpPr/>
          <p:nvPr/>
        </p:nvCxnSpPr>
        <p:spPr>
          <a:xfrm flipH="1" rot="10800000">
            <a:off x="6136475" y="1883625"/>
            <a:ext cx="2455200" cy="10596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25"/>
          <p:cNvCxnSpPr>
            <a:stCxn id="367" idx="0"/>
          </p:cNvCxnSpPr>
          <p:nvPr/>
        </p:nvCxnSpPr>
        <p:spPr>
          <a:xfrm rot="-5400000">
            <a:off x="7349000" y="2288125"/>
            <a:ext cx="479100" cy="819900"/>
          </a:xfrm>
          <a:prstGeom prst="curvedConnector2">
            <a:avLst/>
          </a:prstGeom>
          <a:noFill/>
          <a:ln cap="flat" cmpd="sng" w="9525">
            <a:solidFill>
              <a:schemeClr val="dk2"/>
            </a:solidFill>
            <a:prstDash val="solid"/>
            <a:round/>
            <a:headEnd len="med" w="med" type="stealth"/>
            <a:tailEnd len="med" w="med" type="none"/>
          </a:ln>
        </p:spPr>
      </p:cxnSp>
      <p:sp>
        <p:nvSpPr>
          <p:cNvPr id="373" name="Google Shape;373;p25"/>
          <p:cNvSpPr/>
          <p:nvPr/>
        </p:nvSpPr>
        <p:spPr>
          <a:xfrm>
            <a:off x="7966275" y="2180325"/>
            <a:ext cx="11586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A zeroed-out header is always invalid.</a:t>
            </a:r>
            <a:endParaRPr sz="1000">
              <a:latin typeface="Roboto"/>
              <a:ea typeface="Roboto"/>
              <a:cs typeface="Roboto"/>
              <a:sym typeface="Roboto"/>
            </a:endParaRPr>
          </a:p>
        </p:txBody>
      </p:sp>
      <p:sp>
        <p:nvSpPr>
          <p:cNvPr id="374" name="Google Shape;374;p25"/>
          <p:cNvSpPr txBox="1"/>
          <p:nvPr/>
        </p:nvSpPr>
        <p:spPr>
          <a:xfrm>
            <a:off x="454150" y="758175"/>
            <a:ext cx="5022600" cy="30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Enumeration of all entries in a chunk is trivial:</a:t>
            </a:r>
            <a:endParaRPr sz="1600">
              <a:latin typeface="Roboto"/>
              <a:ea typeface="Roboto"/>
              <a:cs typeface="Roboto"/>
              <a:sym typeface="Roboto"/>
            </a:endParaRPr>
          </a:p>
          <a:p>
            <a:pPr indent="-330200" lvl="0" marL="457200" rtl="0" algn="l">
              <a:spcBef>
                <a:spcPts val="600"/>
              </a:spcBef>
              <a:spcAft>
                <a:spcPts val="0"/>
              </a:spcAft>
              <a:buSzPts val="1600"/>
              <a:buFont typeface="Roboto"/>
              <a:buAutoNum type="arabicPeriod"/>
            </a:pPr>
            <a:r>
              <a:rPr lang="en-GB" sz="1600">
                <a:latin typeface="Roboto"/>
                <a:ea typeface="Roboto"/>
                <a:cs typeface="Roboto"/>
                <a:sym typeface="Roboto"/>
              </a:rPr>
              <a:t>Start at offset 0.</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Read the fixed-size header (256B).</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Validate header by checking header checksum.</a:t>
            </a:r>
            <a:br>
              <a:rPr lang="en-GB" sz="1600">
                <a:latin typeface="Roboto"/>
                <a:ea typeface="Roboto"/>
                <a:cs typeface="Roboto"/>
                <a:sym typeface="Roboto"/>
              </a:rPr>
            </a:br>
            <a:r>
              <a:rPr lang="en-GB" sz="1600">
                <a:latin typeface="Roboto"/>
                <a:ea typeface="Roboto"/>
                <a:cs typeface="Roboto"/>
                <a:sym typeface="Roboto"/>
              </a:rPr>
              <a:t>If invalid: end of sequence for this chunk.</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Body length can now be trusted.</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Move offset forward by 256 + body length</a:t>
            </a:r>
            <a:r>
              <a:rPr lang="en-GB" sz="1600">
                <a:latin typeface="Roboto Mono"/>
                <a:ea typeface="Roboto Mono"/>
                <a:cs typeface="Roboto Mono"/>
                <a:sym typeface="Roboto Mono"/>
              </a:rPr>
              <a:t>.</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Note: A zeroed-out header is always invalid.</a:t>
            </a:r>
            <a:endParaRPr sz="1600">
              <a:latin typeface="Roboto"/>
              <a:ea typeface="Roboto"/>
              <a:cs typeface="Roboto"/>
              <a:sym typeface="Roboto"/>
            </a:endParaRPr>
          </a:p>
        </p:txBody>
      </p:sp>
      <p:sp>
        <p:nvSpPr>
          <p:cNvPr id="375" name="Google Shape;375;p25"/>
          <p:cNvSpPr/>
          <p:nvPr/>
        </p:nvSpPr>
        <p:spPr>
          <a:xfrm>
            <a:off x="6731800"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76" name="Google Shape;376;p25"/>
          <p:cNvSpPr/>
          <p:nvPr/>
        </p:nvSpPr>
        <p:spPr>
          <a:xfrm>
            <a:off x="6783234"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77" name="Google Shape;377;p25"/>
          <p:cNvSpPr/>
          <p:nvPr/>
        </p:nvSpPr>
        <p:spPr>
          <a:xfrm>
            <a:off x="6959997" y="3960000"/>
            <a:ext cx="28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78" name="Google Shape;378;p25"/>
          <p:cNvSpPr/>
          <p:nvPr/>
        </p:nvSpPr>
        <p:spPr>
          <a:xfrm>
            <a:off x="69884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79" name="Google Shape;379;p25"/>
          <p:cNvSpPr/>
          <p:nvPr/>
        </p:nvSpPr>
        <p:spPr>
          <a:xfrm>
            <a:off x="7039891" y="3960000"/>
            <a:ext cx="3339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80" name="Google Shape;380;p25"/>
          <p:cNvSpPr/>
          <p:nvPr/>
        </p:nvSpPr>
        <p:spPr>
          <a:xfrm>
            <a:off x="7373699" y="3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81" name="Google Shape;381;p25"/>
          <p:cNvSpPr/>
          <p:nvPr/>
        </p:nvSpPr>
        <p:spPr>
          <a:xfrm>
            <a:off x="740044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82" name="Google Shape;382;p25"/>
          <p:cNvSpPr/>
          <p:nvPr/>
        </p:nvSpPr>
        <p:spPr>
          <a:xfrm>
            <a:off x="7452679" y="3960000"/>
            <a:ext cx="1008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83" name="Google Shape;383;p25"/>
          <p:cNvSpPr/>
          <p:nvPr/>
        </p:nvSpPr>
        <p:spPr>
          <a:xfrm>
            <a:off x="7554291"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384" name="Google Shape;384;p25"/>
          <p:cNvSpPr/>
          <p:nvPr/>
        </p:nvSpPr>
        <p:spPr>
          <a:xfrm>
            <a:off x="3853816" y="3960000"/>
            <a:ext cx="51600" cy="689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385" name="Google Shape;385;p25"/>
          <p:cNvSpPr/>
          <p:nvPr/>
        </p:nvSpPr>
        <p:spPr>
          <a:xfrm>
            <a:off x="3907341" y="3961200"/>
            <a:ext cx="333900" cy="689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86" name="Google Shape;386;p25"/>
          <p:cNvSpPr/>
          <p:nvPr/>
        </p:nvSpPr>
        <p:spPr>
          <a:xfrm>
            <a:off x="4241149" y="3960000"/>
            <a:ext cx="26700" cy="69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cxnSp>
        <p:nvCxnSpPr>
          <p:cNvPr id="387" name="Google Shape;387;p25"/>
          <p:cNvCxnSpPr/>
          <p:nvPr/>
        </p:nvCxnSpPr>
        <p:spPr>
          <a:xfrm>
            <a:off x="972150" y="4975025"/>
            <a:ext cx="7200300" cy="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25"/>
          <p:cNvCxnSpPr/>
          <p:nvPr/>
        </p:nvCxnSpPr>
        <p:spPr>
          <a:xfrm>
            <a:off x="972201" y="49170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25"/>
          <p:cNvCxnSpPr/>
          <p:nvPr/>
        </p:nvCxnSpPr>
        <p:spPr>
          <a:xfrm>
            <a:off x="2411676" y="49146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25"/>
          <p:cNvCxnSpPr/>
          <p:nvPr/>
        </p:nvCxnSpPr>
        <p:spPr>
          <a:xfrm>
            <a:off x="3852951" y="49146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25"/>
          <p:cNvCxnSpPr/>
          <p:nvPr/>
        </p:nvCxnSpPr>
        <p:spPr>
          <a:xfrm>
            <a:off x="5292401" y="49211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25"/>
          <p:cNvCxnSpPr/>
          <p:nvPr/>
        </p:nvCxnSpPr>
        <p:spPr>
          <a:xfrm>
            <a:off x="6730676" y="4914000"/>
            <a:ext cx="0" cy="9990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25"/>
          <p:cNvCxnSpPr/>
          <p:nvPr/>
        </p:nvCxnSpPr>
        <p:spPr>
          <a:xfrm>
            <a:off x="8170151" y="4917575"/>
            <a:ext cx="0" cy="9990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25"/>
          <p:cNvSpPr/>
          <p:nvPr/>
        </p:nvSpPr>
        <p:spPr>
          <a:xfrm>
            <a:off x="52882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95" name="Google Shape;395;p25"/>
          <p:cNvSpPr/>
          <p:nvPr/>
        </p:nvSpPr>
        <p:spPr>
          <a:xfrm>
            <a:off x="5339691" y="3960000"/>
            <a:ext cx="4860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96" name="Google Shape;396;p25"/>
          <p:cNvSpPr/>
          <p:nvPr/>
        </p:nvSpPr>
        <p:spPr>
          <a:xfrm>
            <a:off x="5828274" y="3960000"/>
            <a:ext cx="141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97" name="Google Shape;397;p25"/>
          <p:cNvSpPr/>
          <p:nvPr/>
        </p:nvSpPr>
        <p:spPr>
          <a:xfrm>
            <a:off x="584477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98" name="Google Shape;398;p25"/>
          <p:cNvSpPr/>
          <p:nvPr/>
        </p:nvSpPr>
        <p:spPr>
          <a:xfrm>
            <a:off x="5896209"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399" name="Google Shape;399;p25"/>
          <p:cNvSpPr/>
          <p:nvPr/>
        </p:nvSpPr>
        <p:spPr>
          <a:xfrm>
            <a:off x="6073200" y="39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00" name="Google Shape;400;p25"/>
          <p:cNvSpPr/>
          <p:nvPr/>
        </p:nvSpPr>
        <p:spPr>
          <a:xfrm>
            <a:off x="6108866"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401" name="Google Shape;401;p25"/>
          <p:cNvSpPr/>
          <p:nvPr/>
        </p:nvSpPr>
        <p:spPr>
          <a:xfrm>
            <a:off x="6074724" y="3960000"/>
            <a:ext cx="34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6"/>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Writing Entries</a:t>
            </a:r>
            <a:endParaRPr>
              <a:solidFill>
                <a:srgbClr val="000000"/>
              </a:solidFill>
              <a:latin typeface="Roboto"/>
              <a:ea typeface="Roboto"/>
              <a:cs typeface="Roboto"/>
              <a:sym typeface="Roboto"/>
            </a:endParaRPr>
          </a:p>
        </p:txBody>
      </p:sp>
      <p:sp>
        <p:nvSpPr>
          <p:cNvPr id="407" name="Google Shape;40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08" name="Google Shape;408;p26"/>
          <p:cNvSpPr txBox="1"/>
          <p:nvPr/>
        </p:nvSpPr>
        <p:spPr>
          <a:xfrm>
            <a:off x="453600" y="796275"/>
            <a:ext cx="8102700" cy="22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Requirements: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Crash-consistently append an entry to the end of the sequence in a chunk.</a:t>
            </a:r>
            <a:endParaRPr sz="1600">
              <a:latin typeface="Roboto"/>
              <a:ea typeface="Roboto"/>
              <a:cs typeface="Roboto"/>
              <a:sym typeface="Roboto"/>
            </a:endParaRPr>
          </a:p>
          <a:p>
            <a:pPr indent="0" lvl="0" marL="457200" rtl="0" algn="l">
              <a:spcBef>
                <a:spcPts val="600"/>
              </a:spcBef>
              <a:spcAft>
                <a:spcPts val="0"/>
              </a:spcAft>
              <a:buNone/>
            </a:pPr>
            <a:r>
              <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Multicore scalability: efficiently handle concurrent writers on different cores.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330200" lvl="0" marL="457200" rtl="0" algn="l">
              <a:spcBef>
                <a:spcPts val="600"/>
              </a:spcBef>
              <a:spcAft>
                <a:spcPts val="600"/>
              </a:spcAft>
              <a:buSzPts val="1600"/>
              <a:buFont typeface="Roboto"/>
              <a:buChar char="●"/>
            </a:pPr>
            <a:r>
              <a:rPr lang="en-GB" sz="1600">
                <a:solidFill>
                  <a:schemeClr val="dk1"/>
                </a:solidFill>
                <a:latin typeface="Roboto"/>
                <a:ea typeface="Roboto"/>
                <a:cs typeface="Roboto"/>
                <a:sym typeface="Roboto"/>
              </a:rPr>
              <a:t>Mechanism to avoid wasting CPU time if PMEM is overloaded.</a:t>
            </a:r>
            <a:endParaRPr b="1" sz="160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7"/>
          <p:cNvSpPr txBox="1"/>
          <p:nvPr>
            <p:ph idx="4294967295" type="ctrTitle"/>
          </p:nvPr>
        </p:nvSpPr>
        <p:spPr>
          <a:xfrm>
            <a:off x="446400" y="204825"/>
            <a:ext cx="6985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Writing Entries: Crash-Consistent Append</a:t>
            </a:r>
            <a:endParaRPr>
              <a:solidFill>
                <a:srgbClr val="000000"/>
              </a:solidFill>
              <a:latin typeface="Roboto"/>
              <a:ea typeface="Roboto"/>
              <a:cs typeface="Roboto"/>
              <a:sym typeface="Roboto"/>
            </a:endParaRPr>
          </a:p>
        </p:txBody>
      </p:sp>
      <p:sp>
        <p:nvSpPr>
          <p:cNvPr id="414" name="Google Shape;41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5" name="Google Shape;415;p27"/>
          <p:cNvSpPr/>
          <p:nvPr/>
        </p:nvSpPr>
        <p:spPr>
          <a:xfrm>
            <a:off x="713900" y="1378250"/>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713900" y="137825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17" name="Google Shape;417;p27"/>
          <p:cNvSpPr/>
          <p:nvPr/>
        </p:nvSpPr>
        <p:spPr>
          <a:xfrm>
            <a:off x="803900" y="1378250"/>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18" name="Google Shape;418;p27"/>
          <p:cNvSpPr/>
          <p:nvPr/>
        </p:nvSpPr>
        <p:spPr>
          <a:xfrm>
            <a:off x="1113200" y="1378250"/>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419" name="Google Shape;419;p27"/>
          <p:cNvGrpSpPr/>
          <p:nvPr/>
        </p:nvGrpSpPr>
        <p:grpSpPr>
          <a:xfrm>
            <a:off x="713900" y="1333752"/>
            <a:ext cx="2880000" cy="44373"/>
            <a:chOff x="4246600" y="2303725"/>
            <a:chExt cx="2880000" cy="633900"/>
          </a:xfrm>
        </p:grpSpPr>
        <p:sp>
          <p:nvSpPr>
            <p:cNvPr id="420" name="Google Shape;420;p27"/>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7"/>
          <p:cNvSpPr/>
          <p:nvPr/>
        </p:nvSpPr>
        <p:spPr>
          <a:xfrm>
            <a:off x="1163000" y="137825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53" name="Google Shape;453;p27"/>
          <p:cNvSpPr/>
          <p:nvPr/>
        </p:nvSpPr>
        <p:spPr>
          <a:xfrm>
            <a:off x="1253000" y="1378250"/>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54" name="Google Shape;454;p27"/>
          <p:cNvSpPr/>
          <p:nvPr/>
        </p:nvSpPr>
        <p:spPr>
          <a:xfrm>
            <a:off x="1837100" y="1378250"/>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55" name="Google Shape;455;p27"/>
          <p:cNvSpPr/>
          <p:nvPr/>
        </p:nvSpPr>
        <p:spPr>
          <a:xfrm>
            <a:off x="1883900" y="137825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56" name="Google Shape;456;p27"/>
          <p:cNvSpPr/>
          <p:nvPr/>
        </p:nvSpPr>
        <p:spPr>
          <a:xfrm>
            <a:off x="1975300" y="1378250"/>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57" name="Google Shape;457;p27"/>
          <p:cNvSpPr/>
          <p:nvPr/>
        </p:nvSpPr>
        <p:spPr>
          <a:xfrm>
            <a:off x="2153100" y="1378250"/>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458" name="Google Shape;458;p27"/>
          <p:cNvSpPr/>
          <p:nvPr/>
        </p:nvSpPr>
        <p:spPr>
          <a:xfrm>
            <a:off x="713900" y="2883625"/>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713900" y="2883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60" name="Google Shape;460;p27"/>
          <p:cNvSpPr/>
          <p:nvPr/>
        </p:nvSpPr>
        <p:spPr>
          <a:xfrm>
            <a:off x="803900" y="2883625"/>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61" name="Google Shape;461;p27"/>
          <p:cNvSpPr/>
          <p:nvPr/>
        </p:nvSpPr>
        <p:spPr>
          <a:xfrm>
            <a:off x="1113200" y="2883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462" name="Google Shape;462;p27"/>
          <p:cNvGrpSpPr/>
          <p:nvPr/>
        </p:nvGrpSpPr>
        <p:grpSpPr>
          <a:xfrm>
            <a:off x="713900" y="2839127"/>
            <a:ext cx="2880000" cy="44373"/>
            <a:chOff x="4246600" y="2303725"/>
            <a:chExt cx="2880000" cy="633900"/>
          </a:xfrm>
        </p:grpSpPr>
        <p:sp>
          <p:nvSpPr>
            <p:cNvPr id="463" name="Google Shape;463;p27"/>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27"/>
          <p:cNvSpPr/>
          <p:nvPr/>
        </p:nvSpPr>
        <p:spPr>
          <a:xfrm>
            <a:off x="1163000" y="2883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96" name="Google Shape;496;p27"/>
          <p:cNvSpPr/>
          <p:nvPr/>
        </p:nvSpPr>
        <p:spPr>
          <a:xfrm>
            <a:off x="1253000" y="2883625"/>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97" name="Google Shape;497;p27"/>
          <p:cNvSpPr/>
          <p:nvPr/>
        </p:nvSpPr>
        <p:spPr>
          <a:xfrm>
            <a:off x="1837100" y="2883625"/>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98" name="Google Shape;498;p27"/>
          <p:cNvSpPr/>
          <p:nvPr/>
        </p:nvSpPr>
        <p:spPr>
          <a:xfrm>
            <a:off x="1883900" y="2883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499" name="Google Shape;499;p27"/>
          <p:cNvSpPr/>
          <p:nvPr/>
        </p:nvSpPr>
        <p:spPr>
          <a:xfrm>
            <a:off x="1975300" y="2883625"/>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00" name="Google Shape;500;p27"/>
          <p:cNvSpPr/>
          <p:nvPr/>
        </p:nvSpPr>
        <p:spPr>
          <a:xfrm>
            <a:off x="2153100" y="2883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501" name="Google Shape;501;p27"/>
          <p:cNvSpPr/>
          <p:nvPr/>
        </p:nvSpPr>
        <p:spPr>
          <a:xfrm>
            <a:off x="713900" y="4236600"/>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7139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03" name="Google Shape;503;p27"/>
          <p:cNvSpPr/>
          <p:nvPr/>
        </p:nvSpPr>
        <p:spPr>
          <a:xfrm>
            <a:off x="803900" y="4236600"/>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04" name="Google Shape;504;p27"/>
          <p:cNvSpPr/>
          <p:nvPr/>
        </p:nvSpPr>
        <p:spPr>
          <a:xfrm>
            <a:off x="1113200" y="4236600"/>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505" name="Google Shape;505;p27"/>
          <p:cNvGrpSpPr/>
          <p:nvPr/>
        </p:nvGrpSpPr>
        <p:grpSpPr>
          <a:xfrm>
            <a:off x="713900" y="4192102"/>
            <a:ext cx="2880000" cy="44373"/>
            <a:chOff x="4246600" y="2303725"/>
            <a:chExt cx="2880000" cy="633900"/>
          </a:xfrm>
        </p:grpSpPr>
        <p:sp>
          <p:nvSpPr>
            <p:cNvPr id="506" name="Google Shape;506;p27"/>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27"/>
          <p:cNvSpPr/>
          <p:nvPr/>
        </p:nvSpPr>
        <p:spPr>
          <a:xfrm>
            <a:off x="11630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39" name="Google Shape;539;p27"/>
          <p:cNvSpPr/>
          <p:nvPr/>
        </p:nvSpPr>
        <p:spPr>
          <a:xfrm>
            <a:off x="1253000" y="4236600"/>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0" name="Google Shape;540;p27"/>
          <p:cNvSpPr/>
          <p:nvPr/>
        </p:nvSpPr>
        <p:spPr>
          <a:xfrm>
            <a:off x="1837100" y="4236600"/>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1" name="Google Shape;541;p27"/>
          <p:cNvSpPr/>
          <p:nvPr/>
        </p:nvSpPr>
        <p:spPr>
          <a:xfrm>
            <a:off x="18839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2" name="Google Shape;542;p27"/>
          <p:cNvSpPr/>
          <p:nvPr/>
        </p:nvSpPr>
        <p:spPr>
          <a:xfrm>
            <a:off x="1975300" y="4236600"/>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3" name="Google Shape;543;p27"/>
          <p:cNvSpPr txBox="1"/>
          <p:nvPr/>
        </p:nvSpPr>
        <p:spPr>
          <a:xfrm>
            <a:off x="201100" y="767725"/>
            <a:ext cx="36444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a:latin typeface="Roboto"/>
                <a:ea typeface="Roboto"/>
                <a:cs typeface="Roboto"/>
                <a:sym typeface="Roboto"/>
              </a:rPr>
              <a:t>Insertion offset points to zeroed-out header.</a:t>
            </a:r>
            <a:endParaRPr>
              <a:latin typeface="Roboto"/>
              <a:ea typeface="Roboto"/>
              <a:cs typeface="Roboto"/>
              <a:sym typeface="Roboto"/>
            </a:endParaRPr>
          </a:p>
        </p:txBody>
      </p:sp>
      <p:sp>
        <p:nvSpPr>
          <p:cNvPr id="544" name="Google Shape;544;p27"/>
          <p:cNvSpPr/>
          <p:nvPr/>
        </p:nvSpPr>
        <p:spPr>
          <a:xfrm>
            <a:off x="2243100" y="2883625"/>
            <a:ext cx="492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5" name="Google Shape;545;p27"/>
          <p:cNvSpPr/>
          <p:nvPr/>
        </p:nvSpPr>
        <p:spPr>
          <a:xfrm>
            <a:off x="2735200" y="2883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6" name="Google Shape;546;p27"/>
          <p:cNvSpPr/>
          <p:nvPr/>
        </p:nvSpPr>
        <p:spPr>
          <a:xfrm>
            <a:off x="2243100" y="4236600"/>
            <a:ext cx="492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7" name="Google Shape;547;p27"/>
          <p:cNvSpPr/>
          <p:nvPr/>
        </p:nvSpPr>
        <p:spPr>
          <a:xfrm>
            <a:off x="2735200" y="4236600"/>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8" name="Google Shape;548;p27"/>
          <p:cNvSpPr/>
          <p:nvPr/>
        </p:nvSpPr>
        <p:spPr>
          <a:xfrm>
            <a:off x="21531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49" name="Google Shape;549;p27"/>
          <p:cNvSpPr/>
          <p:nvPr/>
        </p:nvSpPr>
        <p:spPr>
          <a:xfrm>
            <a:off x="2785000" y="2883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550" name="Google Shape;550;p27"/>
          <p:cNvSpPr/>
          <p:nvPr/>
        </p:nvSpPr>
        <p:spPr>
          <a:xfrm>
            <a:off x="2785000" y="4236600"/>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551" name="Google Shape;551;p27"/>
          <p:cNvSpPr txBox="1"/>
          <p:nvPr/>
        </p:nvSpPr>
        <p:spPr>
          <a:xfrm>
            <a:off x="201100" y="2108700"/>
            <a:ext cx="4144200" cy="6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600"/>
              </a:spcAft>
              <a:buNone/>
            </a:pPr>
            <a:r>
              <a:rPr lang="en-GB">
                <a:latin typeface="Roboto"/>
                <a:ea typeface="Roboto"/>
                <a:cs typeface="Roboto"/>
                <a:sym typeface="Roboto"/>
              </a:rPr>
              <a:t>Write out body, padding, zero follow header;</a:t>
            </a:r>
            <a:br>
              <a:rPr lang="en-GB">
                <a:latin typeface="Roboto"/>
                <a:ea typeface="Roboto"/>
                <a:cs typeface="Roboto"/>
                <a:sym typeface="Roboto"/>
              </a:rPr>
            </a:br>
            <a:r>
              <a:rPr lang="en-GB">
                <a:latin typeface="Roboto"/>
                <a:ea typeface="Roboto"/>
                <a:cs typeface="Roboto"/>
                <a:sym typeface="Roboto"/>
              </a:rPr>
              <a:t>Flush &amp; SFENCE;</a:t>
            </a:r>
            <a:endParaRPr>
              <a:latin typeface="Roboto"/>
              <a:ea typeface="Roboto"/>
              <a:cs typeface="Roboto"/>
              <a:sym typeface="Roboto"/>
            </a:endParaRPr>
          </a:p>
        </p:txBody>
      </p:sp>
      <p:sp>
        <p:nvSpPr>
          <p:cNvPr id="552" name="Google Shape;552;p27"/>
          <p:cNvSpPr txBox="1"/>
          <p:nvPr/>
        </p:nvSpPr>
        <p:spPr>
          <a:xfrm>
            <a:off x="201100" y="3582224"/>
            <a:ext cx="48693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600"/>
              </a:spcAft>
              <a:buNone/>
            </a:pPr>
            <a:r>
              <a:rPr lang="en-GB">
                <a:solidFill>
                  <a:schemeClr val="dk1"/>
                </a:solidFill>
                <a:latin typeface="Roboto"/>
                <a:ea typeface="Roboto"/>
                <a:cs typeface="Roboto"/>
                <a:sym typeface="Roboto"/>
              </a:rPr>
              <a:t>Write out header;</a:t>
            </a:r>
            <a:br>
              <a:rPr lang="en-GB">
                <a:solidFill>
                  <a:schemeClr val="dk1"/>
                </a:solidFill>
                <a:latin typeface="Roboto"/>
                <a:ea typeface="Roboto"/>
                <a:cs typeface="Roboto"/>
                <a:sym typeface="Roboto"/>
              </a:rPr>
            </a:br>
            <a:r>
              <a:rPr lang="en-GB">
                <a:solidFill>
                  <a:schemeClr val="dk1"/>
                </a:solidFill>
                <a:latin typeface="Roboto"/>
                <a:ea typeface="Roboto"/>
                <a:cs typeface="Roboto"/>
                <a:sym typeface="Roboto"/>
              </a:rPr>
              <a:t>Flush caches; SFENCE;</a:t>
            </a:r>
            <a:endParaRPr>
              <a:solidFill>
                <a:schemeClr val="dk1"/>
              </a:solidFill>
              <a:latin typeface="Roboto"/>
              <a:ea typeface="Roboto"/>
              <a:cs typeface="Roboto"/>
              <a:sym typeface="Roboto"/>
            </a:endParaRPr>
          </a:p>
        </p:txBody>
      </p:sp>
      <p:cxnSp>
        <p:nvCxnSpPr>
          <p:cNvPr id="553" name="Google Shape;553;p27"/>
          <p:cNvCxnSpPr/>
          <p:nvPr/>
        </p:nvCxnSpPr>
        <p:spPr>
          <a:xfrm>
            <a:off x="2153900" y="1150525"/>
            <a:ext cx="0" cy="177000"/>
          </a:xfrm>
          <a:prstGeom prst="straightConnector1">
            <a:avLst/>
          </a:prstGeom>
          <a:noFill/>
          <a:ln cap="flat" cmpd="sng" w="9525">
            <a:solidFill>
              <a:srgbClr val="000000"/>
            </a:solidFill>
            <a:prstDash val="solid"/>
            <a:round/>
            <a:headEnd len="med" w="med" type="none"/>
            <a:tailEnd len="med" w="med" type="triangle"/>
          </a:ln>
        </p:spPr>
      </p:cxnSp>
      <p:cxnSp>
        <p:nvCxnSpPr>
          <p:cNvPr id="554" name="Google Shape;554;p27"/>
          <p:cNvCxnSpPr/>
          <p:nvPr/>
        </p:nvCxnSpPr>
        <p:spPr>
          <a:xfrm>
            <a:off x="2153900" y="2655875"/>
            <a:ext cx="0" cy="177000"/>
          </a:xfrm>
          <a:prstGeom prst="straightConnector1">
            <a:avLst/>
          </a:prstGeom>
          <a:noFill/>
          <a:ln cap="flat" cmpd="sng" w="9525">
            <a:solidFill>
              <a:srgbClr val="000000"/>
            </a:solidFill>
            <a:prstDash val="solid"/>
            <a:round/>
            <a:headEnd len="med" w="med" type="none"/>
            <a:tailEnd len="med" w="med" type="triangle"/>
          </a:ln>
        </p:spPr>
      </p:cxnSp>
      <p:cxnSp>
        <p:nvCxnSpPr>
          <p:cNvPr id="555" name="Google Shape;555;p27"/>
          <p:cNvCxnSpPr/>
          <p:nvPr/>
        </p:nvCxnSpPr>
        <p:spPr>
          <a:xfrm>
            <a:off x="2785000" y="4007850"/>
            <a:ext cx="0" cy="177000"/>
          </a:xfrm>
          <a:prstGeom prst="straightConnector1">
            <a:avLst/>
          </a:prstGeom>
          <a:noFill/>
          <a:ln cap="flat" cmpd="sng" w="9525">
            <a:solidFill>
              <a:srgbClr val="000000"/>
            </a:solidFill>
            <a:prstDash val="solid"/>
            <a:round/>
            <a:headEnd len="med" w="med" type="none"/>
            <a:tailEnd len="med" w="med" type="triangle"/>
          </a:ln>
        </p:spPr>
      </p:cxnSp>
      <p:grpSp>
        <p:nvGrpSpPr>
          <p:cNvPr id="556" name="Google Shape;556;p27"/>
          <p:cNvGrpSpPr/>
          <p:nvPr/>
        </p:nvGrpSpPr>
        <p:grpSpPr>
          <a:xfrm>
            <a:off x="3845400" y="1190800"/>
            <a:ext cx="5064300" cy="3866025"/>
            <a:chOff x="3845400" y="1190800"/>
            <a:chExt cx="5064300" cy="3866025"/>
          </a:xfrm>
        </p:grpSpPr>
        <p:sp>
          <p:nvSpPr>
            <p:cNvPr id="557" name="Google Shape;557;p27"/>
            <p:cNvSpPr txBox="1"/>
            <p:nvPr/>
          </p:nvSpPr>
          <p:spPr>
            <a:xfrm>
              <a:off x="4267200" y="2378250"/>
              <a:ext cx="4144200" cy="11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Body and follow header will never be visited by traversal because it stops at the preceding invalid header.</a:t>
              </a:r>
              <a:endParaRPr sz="1600">
                <a:latin typeface="Roboto"/>
                <a:ea typeface="Roboto"/>
                <a:cs typeface="Roboto"/>
                <a:sym typeface="Roboto"/>
              </a:endParaRPr>
            </a:p>
          </p:txBody>
        </p:sp>
        <p:cxnSp>
          <p:nvCxnSpPr>
            <p:cNvPr id="558" name="Google Shape;558;p27"/>
            <p:cNvCxnSpPr/>
            <p:nvPr/>
          </p:nvCxnSpPr>
          <p:spPr>
            <a:xfrm>
              <a:off x="4022175" y="3928275"/>
              <a:ext cx="4363500" cy="0"/>
            </a:xfrm>
            <a:prstGeom prst="straightConnector1">
              <a:avLst/>
            </a:prstGeom>
            <a:noFill/>
            <a:ln cap="flat" cmpd="sng" w="9525">
              <a:solidFill>
                <a:schemeClr val="dk2"/>
              </a:solidFill>
              <a:prstDash val="solid"/>
              <a:round/>
              <a:headEnd len="med" w="med" type="none"/>
              <a:tailEnd len="med" w="med" type="none"/>
            </a:ln>
          </p:spPr>
        </p:cxnSp>
        <p:sp>
          <p:nvSpPr>
            <p:cNvPr id="559" name="Google Shape;559;p27"/>
            <p:cNvSpPr/>
            <p:nvPr/>
          </p:nvSpPr>
          <p:spPr>
            <a:xfrm>
              <a:off x="3869775" y="2163450"/>
              <a:ext cx="207300" cy="162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txBox="1"/>
            <p:nvPr/>
          </p:nvSpPr>
          <p:spPr>
            <a:xfrm>
              <a:off x="4344600" y="4391425"/>
              <a:ext cx="41442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Traversal visits the entry and stops at the zeroed-out follow header.</a:t>
              </a:r>
              <a:endParaRPr sz="1600">
                <a:latin typeface="Roboto"/>
                <a:ea typeface="Roboto"/>
                <a:cs typeface="Roboto"/>
                <a:sym typeface="Roboto"/>
              </a:endParaRPr>
            </a:p>
          </p:txBody>
        </p:sp>
        <p:sp>
          <p:nvSpPr>
            <p:cNvPr id="561" name="Google Shape;561;p27"/>
            <p:cNvSpPr/>
            <p:nvPr/>
          </p:nvSpPr>
          <p:spPr>
            <a:xfrm>
              <a:off x="3845400" y="4131875"/>
              <a:ext cx="207300" cy="924900"/>
            </a:xfrm>
            <a:prstGeom prst="rightBrace">
              <a:avLst>
                <a:gd fmla="val 50000" name="adj1"/>
                <a:gd fmla="val 6325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txBox="1"/>
            <p:nvPr/>
          </p:nvSpPr>
          <p:spPr>
            <a:xfrm>
              <a:off x="4268400" y="3488025"/>
              <a:ext cx="417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Header partially written </a:t>
              </a:r>
              <a:r>
                <a:rPr lang="en-GB" sz="1600">
                  <a:solidFill>
                    <a:schemeClr val="dk1"/>
                  </a:solidFill>
                  <a:latin typeface="Roboto"/>
                  <a:ea typeface="Roboto"/>
                  <a:cs typeface="Roboto"/>
                  <a:sym typeface="Roboto"/>
                </a:rPr>
                <a:t>⟺ checksum error</a:t>
              </a:r>
              <a:endParaRPr sz="1600">
                <a:latin typeface="Roboto"/>
                <a:ea typeface="Roboto"/>
                <a:cs typeface="Roboto"/>
                <a:sym typeface="Roboto"/>
              </a:endParaRPr>
            </a:p>
          </p:txBody>
        </p:sp>
        <p:sp>
          <p:nvSpPr>
            <p:cNvPr id="563" name="Google Shape;563;p27"/>
            <p:cNvSpPr txBox="1"/>
            <p:nvPr/>
          </p:nvSpPr>
          <p:spPr>
            <a:xfrm>
              <a:off x="4268400" y="3900275"/>
              <a:ext cx="373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Header fully written ⟺ checksum ok</a:t>
              </a:r>
              <a:endParaRPr sz="1600">
                <a:latin typeface="Roboto"/>
                <a:ea typeface="Roboto"/>
                <a:cs typeface="Roboto"/>
                <a:sym typeface="Roboto"/>
              </a:endParaRPr>
            </a:p>
          </p:txBody>
        </p:sp>
        <p:sp>
          <p:nvSpPr>
            <p:cNvPr id="564" name="Google Shape;564;p27"/>
            <p:cNvSpPr txBox="1"/>
            <p:nvPr/>
          </p:nvSpPr>
          <p:spPr>
            <a:xfrm>
              <a:off x="4254600" y="1190800"/>
              <a:ext cx="46551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For offset == 0 the precondition is established by PRB when adding the chunk.</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For offset &gt; 0 this algorithm guarantees it.</a:t>
              </a:r>
              <a:endParaRPr sz="1600">
                <a:latin typeface="Roboto"/>
                <a:ea typeface="Roboto"/>
                <a:cs typeface="Roboto"/>
                <a:sym typeface="Roboto"/>
              </a:endParaRPr>
            </a:p>
          </p:txBody>
        </p:sp>
        <p:sp>
          <p:nvSpPr>
            <p:cNvPr id="565" name="Google Shape;565;p27"/>
            <p:cNvSpPr/>
            <p:nvPr/>
          </p:nvSpPr>
          <p:spPr>
            <a:xfrm>
              <a:off x="3869775" y="1279725"/>
              <a:ext cx="207300" cy="756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8"/>
          <p:cNvSpPr txBox="1"/>
          <p:nvPr>
            <p:ph idx="4294967295" type="ctrTitle"/>
          </p:nvPr>
        </p:nvSpPr>
        <p:spPr>
          <a:xfrm>
            <a:off x="446400" y="204825"/>
            <a:ext cx="8026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Writing Entries: </a:t>
            </a:r>
            <a:r>
              <a:rPr lang="en-GB">
                <a:latin typeface="Roboto"/>
                <a:ea typeface="Roboto"/>
                <a:cs typeface="Roboto"/>
                <a:sym typeface="Roboto"/>
              </a:rPr>
              <a:t>Scalability &amp; Overload Handling</a:t>
            </a:r>
            <a:endParaRPr>
              <a:solidFill>
                <a:srgbClr val="000000"/>
              </a:solidFill>
              <a:latin typeface="Roboto"/>
              <a:ea typeface="Roboto"/>
              <a:cs typeface="Roboto"/>
              <a:sym typeface="Roboto"/>
            </a:endParaRPr>
          </a:p>
        </p:txBody>
      </p:sp>
      <p:sp>
        <p:nvSpPr>
          <p:cNvPr id="571" name="Google Shape;57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72" name="Google Shape;572;p28"/>
          <p:cNvSpPr/>
          <p:nvPr/>
        </p:nvSpPr>
        <p:spPr>
          <a:xfrm>
            <a:off x="2045250" y="2187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3" name="Google Shape;573;p28"/>
          <p:cNvSpPr/>
          <p:nvPr/>
        </p:nvSpPr>
        <p:spPr>
          <a:xfrm>
            <a:off x="2902350" y="369975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574" name="Google Shape;574;p28"/>
          <p:cNvSpPr/>
          <p:nvPr/>
        </p:nvSpPr>
        <p:spPr>
          <a:xfrm>
            <a:off x="204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5" name="Google Shape;575;p28"/>
          <p:cNvSpPr/>
          <p:nvPr/>
        </p:nvSpPr>
        <p:spPr>
          <a:xfrm>
            <a:off x="276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6" name="Google Shape;576;p28"/>
          <p:cNvSpPr/>
          <p:nvPr/>
        </p:nvSpPr>
        <p:spPr>
          <a:xfrm>
            <a:off x="348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7" name="Google Shape;577;p28"/>
          <p:cNvSpPr/>
          <p:nvPr/>
        </p:nvSpPr>
        <p:spPr>
          <a:xfrm>
            <a:off x="420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578" name="Google Shape;578;p28"/>
          <p:cNvSpPr/>
          <p:nvPr/>
        </p:nvSpPr>
        <p:spPr>
          <a:xfrm>
            <a:off x="350025" y="1465975"/>
            <a:ext cx="1501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committer slots</a:t>
            </a:r>
            <a:endParaRPr>
              <a:latin typeface="Roboto"/>
              <a:ea typeface="Roboto"/>
              <a:cs typeface="Roboto"/>
              <a:sym typeface="Roboto"/>
            </a:endParaRPr>
          </a:p>
        </p:txBody>
      </p:sp>
      <p:sp>
        <p:nvSpPr>
          <p:cNvPr id="579" name="Google Shape;579;p28"/>
          <p:cNvSpPr/>
          <p:nvPr/>
        </p:nvSpPr>
        <p:spPr>
          <a:xfrm>
            <a:off x="350025" y="2145825"/>
            <a:ext cx="1501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committer’s current chunk</a:t>
            </a:r>
            <a:endParaRPr>
              <a:latin typeface="Roboto"/>
              <a:ea typeface="Roboto"/>
              <a:cs typeface="Roboto"/>
              <a:sym typeface="Roboto"/>
            </a:endParaRPr>
          </a:p>
        </p:txBody>
      </p:sp>
      <p:sp>
        <p:nvSpPr>
          <p:cNvPr id="580" name="Google Shape;580;p28"/>
          <p:cNvSpPr/>
          <p:nvPr/>
        </p:nvSpPr>
        <p:spPr>
          <a:xfrm>
            <a:off x="2045250" y="977675"/>
            <a:ext cx="2880000" cy="24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semaphore (max=4)</a:t>
            </a:r>
            <a:endParaRPr>
              <a:latin typeface="Roboto"/>
              <a:ea typeface="Roboto"/>
              <a:cs typeface="Roboto"/>
              <a:sym typeface="Roboto"/>
            </a:endParaRPr>
          </a:p>
        </p:txBody>
      </p:sp>
      <p:cxnSp>
        <p:nvCxnSpPr>
          <p:cNvPr id="581" name="Google Shape;581;p28"/>
          <p:cNvCxnSpPr>
            <a:stCxn id="574" idx="2"/>
            <a:endCxn id="572" idx="0"/>
          </p:cNvCxnSpPr>
          <p:nvPr/>
        </p:nvCxnSpPr>
        <p:spPr>
          <a:xfrm>
            <a:off x="2405250" y="1817725"/>
            <a:ext cx="0" cy="369900"/>
          </a:xfrm>
          <a:prstGeom prst="straightConnector1">
            <a:avLst/>
          </a:prstGeom>
          <a:noFill/>
          <a:ln cap="flat" cmpd="sng" w="9525">
            <a:solidFill>
              <a:schemeClr val="dk2"/>
            </a:solidFill>
            <a:prstDash val="solid"/>
            <a:round/>
            <a:headEnd len="med" w="med" type="none"/>
            <a:tailEnd len="med" w="med" type="triangle"/>
          </a:ln>
        </p:spPr>
      </p:cxnSp>
      <p:sp>
        <p:nvSpPr>
          <p:cNvPr id="582" name="Google Shape;582;p28"/>
          <p:cNvSpPr/>
          <p:nvPr/>
        </p:nvSpPr>
        <p:spPr>
          <a:xfrm>
            <a:off x="3485250" y="2187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583" name="Google Shape;583;p28"/>
          <p:cNvCxnSpPr>
            <a:stCxn id="576" idx="2"/>
            <a:endCxn id="582" idx="0"/>
          </p:cNvCxnSpPr>
          <p:nvPr/>
        </p:nvCxnSpPr>
        <p:spPr>
          <a:xfrm>
            <a:off x="3845250" y="1817725"/>
            <a:ext cx="0" cy="369900"/>
          </a:xfrm>
          <a:prstGeom prst="straightConnector1">
            <a:avLst/>
          </a:prstGeom>
          <a:noFill/>
          <a:ln cap="flat" cmpd="sng" w="9525">
            <a:solidFill>
              <a:schemeClr val="dk2"/>
            </a:solidFill>
            <a:prstDash val="solid"/>
            <a:round/>
            <a:headEnd len="med" w="med" type="none"/>
            <a:tailEnd len="med" w="med" type="triangle"/>
          </a:ln>
        </p:spPr>
      </p:cxnSp>
      <p:cxnSp>
        <p:nvCxnSpPr>
          <p:cNvPr id="584" name="Google Shape;584;p28"/>
          <p:cNvCxnSpPr>
            <a:stCxn id="574" idx="0"/>
          </p:cNvCxnSpPr>
          <p:nvPr/>
        </p:nvCxnSpPr>
        <p:spPr>
          <a:xfrm rot="10800000">
            <a:off x="240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28"/>
          <p:cNvCxnSpPr>
            <a:stCxn id="575" idx="0"/>
          </p:cNvCxnSpPr>
          <p:nvPr/>
        </p:nvCxnSpPr>
        <p:spPr>
          <a:xfrm rot="10800000">
            <a:off x="312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28"/>
          <p:cNvCxnSpPr>
            <a:stCxn id="576" idx="0"/>
          </p:cNvCxnSpPr>
          <p:nvPr/>
        </p:nvCxnSpPr>
        <p:spPr>
          <a:xfrm rot="10800000">
            <a:off x="384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28"/>
          <p:cNvCxnSpPr>
            <a:stCxn id="577" idx="0"/>
          </p:cNvCxnSpPr>
          <p:nvPr/>
        </p:nvCxnSpPr>
        <p:spPr>
          <a:xfrm rot="10800000">
            <a:off x="456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28"/>
          <p:cNvCxnSpPr/>
          <p:nvPr/>
        </p:nvCxnSpPr>
        <p:spPr>
          <a:xfrm>
            <a:off x="2045250" y="2754275"/>
            <a:ext cx="28449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28"/>
          <p:cNvSpPr/>
          <p:nvPr/>
        </p:nvSpPr>
        <p:spPr>
          <a:xfrm>
            <a:off x="5018175" y="977675"/>
            <a:ext cx="249900" cy="1755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8"/>
          <p:cNvSpPr/>
          <p:nvPr/>
        </p:nvSpPr>
        <p:spPr>
          <a:xfrm>
            <a:off x="2251425" y="3407475"/>
            <a:ext cx="972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free chunks</a:t>
            </a:r>
            <a:endParaRPr>
              <a:latin typeface="Roboto"/>
              <a:ea typeface="Roboto"/>
              <a:cs typeface="Roboto"/>
              <a:sym typeface="Roboto"/>
            </a:endParaRPr>
          </a:p>
        </p:txBody>
      </p:sp>
      <p:sp>
        <p:nvSpPr>
          <p:cNvPr id="591" name="Google Shape;591;p28"/>
          <p:cNvSpPr/>
          <p:nvPr/>
        </p:nvSpPr>
        <p:spPr>
          <a:xfrm>
            <a:off x="3698750" y="3407475"/>
            <a:ext cx="972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full</a:t>
            </a:r>
            <a:r>
              <a:rPr lang="en-GB">
                <a:latin typeface="Roboto"/>
                <a:ea typeface="Roboto"/>
                <a:cs typeface="Roboto"/>
                <a:sym typeface="Roboto"/>
              </a:rPr>
              <a:t> chunks</a:t>
            </a:r>
            <a:endParaRPr>
              <a:latin typeface="Roboto"/>
              <a:ea typeface="Roboto"/>
              <a:cs typeface="Roboto"/>
              <a:sym typeface="Roboto"/>
            </a:endParaRPr>
          </a:p>
        </p:txBody>
      </p:sp>
      <p:sp>
        <p:nvSpPr>
          <p:cNvPr id="592" name="Google Shape;592;p28"/>
          <p:cNvSpPr/>
          <p:nvPr/>
        </p:nvSpPr>
        <p:spPr>
          <a:xfrm>
            <a:off x="155000" y="3407475"/>
            <a:ext cx="169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global chunk lists</a:t>
            </a:r>
            <a:endParaRPr>
              <a:latin typeface="Roboto"/>
              <a:ea typeface="Roboto"/>
              <a:cs typeface="Roboto"/>
              <a:sym typeface="Roboto"/>
            </a:endParaRPr>
          </a:p>
        </p:txBody>
      </p:sp>
      <p:sp>
        <p:nvSpPr>
          <p:cNvPr id="593" name="Google Shape;593;p28"/>
          <p:cNvSpPr/>
          <p:nvPr/>
        </p:nvSpPr>
        <p:spPr>
          <a:xfrm>
            <a:off x="5285250" y="966175"/>
            <a:ext cx="3735600" cy="157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Per-committer fast path:</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Thread </a:t>
            </a:r>
            <a:r>
              <a:rPr lang="en-GB">
                <a:latin typeface="Roboto"/>
                <a:ea typeface="Roboto"/>
                <a:cs typeface="Roboto"/>
                <a:sym typeface="Roboto"/>
              </a:rPr>
              <a:t>acquires</a:t>
            </a:r>
            <a:r>
              <a:rPr lang="en-GB">
                <a:latin typeface="Roboto"/>
                <a:ea typeface="Roboto"/>
                <a:cs typeface="Roboto"/>
                <a:sym typeface="Roboto"/>
              </a:rPr>
              <a:t> a committer slot.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If slot’s current chunk has space:</a:t>
            </a:r>
            <a:br>
              <a:rPr lang="en-GB">
                <a:latin typeface="Roboto"/>
                <a:ea typeface="Roboto"/>
                <a:cs typeface="Roboto"/>
                <a:sym typeface="Roboto"/>
              </a:rPr>
            </a:br>
            <a:r>
              <a:rPr lang="en-GB">
                <a:latin typeface="Roboto"/>
                <a:ea typeface="Roboto"/>
                <a:cs typeface="Roboto"/>
                <a:sym typeface="Roboto"/>
              </a:rPr>
              <a:t>write entry. Otherwise: slow path.</a:t>
            </a:r>
            <a:endParaRPr>
              <a:latin typeface="Roboto"/>
              <a:ea typeface="Roboto"/>
              <a:cs typeface="Roboto"/>
              <a:sym typeface="Roboto"/>
            </a:endParaRPr>
          </a:p>
          <a:p>
            <a:pPr indent="0" lvl="0" marL="0" rtl="0" algn="l">
              <a:spcBef>
                <a:spcPts val="0"/>
              </a:spcBef>
              <a:spcAft>
                <a:spcPts val="0"/>
              </a:spcAft>
              <a:buNone/>
            </a:pPr>
            <a:r>
              <a:rPr lang="en-GB" sz="1600">
                <a:solidFill>
                  <a:schemeClr val="dk1"/>
                </a:solidFill>
                <a:latin typeface="Roboto"/>
                <a:ea typeface="Roboto"/>
                <a:cs typeface="Roboto"/>
                <a:sym typeface="Roboto"/>
              </a:rPr>
              <a:t>⇒</a:t>
            </a:r>
            <a:r>
              <a:rPr lang="en-GB">
                <a:latin typeface="Roboto"/>
                <a:ea typeface="Roboto"/>
                <a:cs typeface="Roboto"/>
                <a:sym typeface="Roboto"/>
              </a:rPr>
              <a:t>No</a:t>
            </a:r>
            <a:r>
              <a:rPr lang="en-GB">
                <a:solidFill>
                  <a:schemeClr val="dk1"/>
                </a:solidFill>
                <a:latin typeface="Roboto"/>
                <a:ea typeface="Roboto"/>
                <a:cs typeface="Roboto"/>
                <a:sym typeface="Roboto"/>
              </a:rPr>
              <a:t> global coordination except semaphore.</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chemeClr val="dk1"/>
                </a:solidFill>
                <a:latin typeface="Roboto"/>
                <a:ea typeface="Roboto"/>
                <a:cs typeface="Roboto"/>
                <a:sym typeface="Roboto"/>
              </a:rPr>
              <a:t>⇒</a:t>
            </a:r>
            <a:r>
              <a:rPr lang="en-GB">
                <a:solidFill>
                  <a:schemeClr val="dk1"/>
                </a:solidFill>
                <a:latin typeface="Roboto"/>
                <a:ea typeface="Roboto"/>
                <a:cs typeface="Roboto"/>
                <a:sym typeface="Roboto"/>
              </a:rPr>
              <a:t>Entries are scattered across chunks</a:t>
            </a:r>
            <a:br>
              <a:rPr lang="en-GB">
                <a:solidFill>
                  <a:schemeClr val="dk1"/>
                </a:solidFill>
                <a:latin typeface="Roboto"/>
                <a:ea typeface="Roboto"/>
                <a:cs typeface="Roboto"/>
                <a:sym typeface="Roboto"/>
              </a:rPr>
            </a:br>
            <a:r>
              <a:rPr lang="en-GB">
                <a:solidFill>
                  <a:schemeClr val="dk1"/>
                </a:solidFill>
                <a:latin typeface="Roboto"/>
                <a:ea typeface="Roboto"/>
                <a:cs typeface="Roboto"/>
                <a:sym typeface="Roboto"/>
              </a:rPr>
              <a:t>     (sorted back together by replay).</a:t>
            </a:r>
            <a:endParaRPr sz="1200">
              <a:solidFill>
                <a:schemeClr val="dk1"/>
              </a:solidFill>
              <a:latin typeface="Roboto"/>
              <a:ea typeface="Roboto"/>
              <a:cs typeface="Roboto"/>
              <a:sym typeface="Roboto"/>
            </a:endParaRPr>
          </a:p>
        </p:txBody>
      </p:sp>
      <p:sp>
        <p:nvSpPr>
          <p:cNvPr id="594" name="Google Shape;594;p28"/>
          <p:cNvSpPr/>
          <p:nvPr/>
        </p:nvSpPr>
        <p:spPr>
          <a:xfrm>
            <a:off x="2045250" y="3037575"/>
            <a:ext cx="2880000" cy="24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mutex + condition variable</a:t>
            </a:r>
            <a:endParaRPr>
              <a:latin typeface="Roboto"/>
              <a:ea typeface="Roboto"/>
              <a:cs typeface="Roboto"/>
              <a:sym typeface="Roboto"/>
            </a:endParaRPr>
          </a:p>
        </p:txBody>
      </p:sp>
      <p:sp>
        <p:nvSpPr>
          <p:cNvPr id="595" name="Google Shape;595;p28"/>
          <p:cNvSpPr/>
          <p:nvPr/>
        </p:nvSpPr>
        <p:spPr>
          <a:xfrm>
            <a:off x="5018175" y="2854725"/>
            <a:ext cx="249900" cy="1057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8"/>
          <p:cNvSpPr/>
          <p:nvPr/>
        </p:nvSpPr>
        <p:spPr>
          <a:xfrm>
            <a:off x="5330500" y="2830475"/>
            <a:ext cx="2917800" cy="11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Slow path:</a:t>
            </a:r>
            <a:br>
              <a:rPr lang="en-GB">
                <a:latin typeface="Roboto"/>
                <a:ea typeface="Roboto"/>
                <a:cs typeface="Roboto"/>
                <a:sym typeface="Roboto"/>
              </a:rPr>
            </a:br>
            <a:r>
              <a:rPr lang="en-GB">
                <a:latin typeface="Roboto"/>
                <a:ea typeface="Roboto"/>
                <a:cs typeface="Roboto"/>
                <a:sym typeface="Roboto"/>
              </a:rPr>
              <a:t>Acquire</a:t>
            </a:r>
            <a:r>
              <a:rPr lang="en-GB">
                <a:latin typeface="Roboto"/>
                <a:ea typeface="Roboto"/>
                <a:cs typeface="Roboto"/>
                <a:sym typeface="Roboto"/>
              </a:rPr>
              <a:t> mutex, then put committer’s full chunk on </a:t>
            </a:r>
            <a:r>
              <a:rPr i="1" lang="en-GB">
                <a:latin typeface="Roboto"/>
                <a:ea typeface="Roboto"/>
                <a:cs typeface="Roboto"/>
                <a:sym typeface="Roboto"/>
              </a:rPr>
              <a:t>full</a:t>
            </a:r>
            <a:r>
              <a:rPr lang="en-GB">
                <a:latin typeface="Roboto"/>
                <a:ea typeface="Roboto"/>
                <a:cs typeface="Roboto"/>
                <a:sym typeface="Roboto"/>
              </a:rPr>
              <a:t> list, get a new chunk from the </a:t>
            </a:r>
            <a:r>
              <a:rPr i="1" lang="en-GB">
                <a:latin typeface="Roboto"/>
                <a:ea typeface="Roboto"/>
                <a:cs typeface="Roboto"/>
                <a:sym typeface="Roboto"/>
              </a:rPr>
              <a:t>free</a:t>
            </a:r>
            <a:r>
              <a:rPr lang="en-GB">
                <a:latin typeface="Roboto"/>
                <a:ea typeface="Roboto"/>
                <a:cs typeface="Roboto"/>
                <a:sym typeface="Roboto"/>
              </a:rPr>
              <a:t> list,</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then restart at fast path.</a:t>
            </a:r>
            <a:endParaRPr>
              <a:latin typeface="Roboto"/>
              <a:ea typeface="Roboto"/>
              <a:cs typeface="Roboto"/>
              <a:sym typeface="Roboto"/>
            </a:endParaRPr>
          </a:p>
        </p:txBody>
      </p:sp>
      <p:sp>
        <p:nvSpPr>
          <p:cNvPr id="597" name="Google Shape;597;p28"/>
          <p:cNvSpPr/>
          <p:nvPr/>
        </p:nvSpPr>
        <p:spPr>
          <a:xfrm>
            <a:off x="2045250" y="21965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98" name="Google Shape;598;p28"/>
          <p:cNvSpPr/>
          <p:nvPr/>
        </p:nvSpPr>
        <p:spPr>
          <a:xfrm>
            <a:off x="2090250" y="2196575"/>
            <a:ext cx="1218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599" name="Google Shape;599;p28"/>
          <p:cNvSpPr/>
          <p:nvPr/>
        </p:nvSpPr>
        <p:spPr>
          <a:xfrm>
            <a:off x="2212050" y="219730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0" name="Google Shape;600;p28"/>
          <p:cNvSpPr/>
          <p:nvPr/>
        </p:nvSpPr>
        <p:spPr>
          <a:xfrm>
            <a:off x="2257050" y="2197300"/>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1" name="Google Shape;601;p28"/>
          <p:cNvSpPr/>
          <p:nvPr/>
        </p:nvSpPr>
        <p:spPr>
          <a:xfrm>
            <a:off x="2479400" y="2198025"/>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2" name="Google Shape;602;p28"/>
          <p:cNvSpPr/>
          <p:nvPr/>
        </p:nvSpPr>
        <p:spPr>
          <a:xfrm>
            <a:off x="3484500" y="219750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3" name="Google Shape;603;p28"/>
          <p:cNvSpPr/>
          <p:nvPr/>
        </p:nvSpPr>
        <p:spPr>
          <a:xfrm>
            <a:off x="2367000" y="39123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04" name="Google Shape;604;p28"/>
          <p:cNvSpPr/>
          <p:nvPr/>
        </p:nvSpPr>
        <p:spPr>
          <a:xfrm>
            <a:off x="2366250" y="392220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5" name="Google Shape;605;p28"/>
          <p:cNvSpPr/>
          <p:nvPr/>
        </p:nvSpPr>
        <p:spPr>
          <a:xfrm>
            <a:off x="2367000" y="4289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06" name="Google Shape;606;p28"/>
          <p:cNvSpPr/>
          <p:nvPr/>
        </p:nvSpPr>
        <p:spPr>
          <a:xfrm>
            <a:off x="2366250" y="429950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7" name="Google Shape;607;p28"/>
          <p:cNvSpPr/>
          <p:nvPr/>
        </p:nvSpPr>
        <p:spPr>
          <a:xfrm>
            <a:off x="2367375" y="46632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08" name="Google Shape;608;p28"/>
          <p:cNvSpPr/>
          <p:nvPr/>
        </p:nvSpPr>
        <p:spPr>
          <a:xfrm>
            <a:off x="2366625" y="467305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09" name="Google Shape;609;p28"/>
          <p:cNvSpPr/>
          <p:nvPr/>
        </p:nvSpPr>
        <p:spPr>
          <a:xfrm>
            <a:off x="3824750" y="3911850"/>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10" name="Google Shape;610;p28"/>
          <p:cNvSpPr/>
          <p:nvPr/>
        </p:nvSpPr>
        <p:spPr>
          <a:xfrm>
            <a:off x="3824750" y="39207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1" name="Google Shape;611;p28"/>
          <p:cNvSpPr/>
          <p:nvPr/>
        </p:nvSpPr>
        <p:spPr>
          <a:xfrm>
            <a:off x="3869750" y="3920750"/>
            <a:ext cx="1218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2" name="Google Shape;612;p28"/>
          <p:cNvSpPr/>
          <p:nvPr/>
        </p:nvSpPr>
        <p:spPr>
          <a:xfrm>
            <a:off x="3991550" y="39214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3" name="Google Shape;613;p28"/>
          <p:cNvSpPr/>
          <p:nvPr/>
        </p:nvSpPr>
        <p:spPr>
          <a:xfrm>
            <a:off x="4036550" y="3921475"/>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4" name="Google Shape;614;p28"/>
          <p:cNvSpPr/>
          <p:nvPr/>
        </p:nvSpPr>
        <p:spPr>
          <a:xfrm>
            <a:off x="4258850" y="3921475"/>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5" name="Google Shape;615;p28"/>
          <p:cNvSpPr/>
          <p:nvPr/>
        </p:nvSpPr>
        <p:spPr>
          <a:xfrm>
            <a:off x="3831000" y="4289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16" name="Google Shape;616;p28"/>
          <p:cNvSpPr/>
          <p:nvPr/>
        </p:nvSpPr>
        <p:spPr>
          <a:xfrm>
            <a:off x="3831000" y="42985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7" name="Google Shape;617;p28"/>
          <p:cNvSpPr/>
          <p:nvPr/>
        </p:nvSpPr>
        <p:spPr>
          <a:xfrm>
            <a:off x="3876000" y="4298575"/>
            <a:ext cx="3150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8" name="Google Shape;618;p28"/>
          <p:cNvSpPr/>
          <p:nvPr/>
        </p:nvSpPr>
        <p:spPr>
          <a:xfrm>
            <a:off x="4191250" y="42985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19" name="Google Shape;619;p28"/>
          <p:cNvSpPr/>
          <p:nvPr/>
        </p:nvSpPr>
        <p:spPr>
          <a:xfrm>
            <a:off x="4236500" y="4298563"/>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0" name="Google Shape;620;p28"/>
          <p:cNvSpPr/>
          <p:nvPr/>
        </p:nvSpPr>
        <p:spPr>
          <a:xfrm>
            <a:off x="4459050" y="4298575"/>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1" name="Google Shape;621;p28"/>
          <p:cNvSpPr/>
          <p:nvPr/>
        </p:nvSpPr>
        <p:spPr>
          <a:xfrm>
            <a:off x="3824750" y="4652350"/>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622" name="Google Shape;622;p28"/>
          <p:cNvSpPr/>
          <p:nvPr/>
        </p:nvSpPr>
        <p:spPr>
          <a:xfrm>
            <a:off x="382475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3" name="Google Shape;623;p28"/>
          <p:cNvSpPr/>
          <p:nvPr/>
        </p:nvSpPr>
        <p:spPr>
          <a:xfrm>
            <a:off x="3869750" y="4661250"/>
            <a:ext cx="654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4" name="Google Shape;624;p28"/>
          <p:cNvSpPr/>
          <p:nvPr/>
        </p:nvSpPr>
        <p:spPr>
          <a:xfrm>
            <a:off x="416250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5" name="Google Shape;625;p28"/>
          <p:cNvSpPr/>
          <p:nvPr/>
        </p:nvSpPr>
        <p:spPr>
          <a:xfrm>
            <a:off x="4208625" y="4661238"/>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6" name="Google Shape;626;p28"/>
          <p:cNvSpPr/>
          <p:nvPr/>
        </p:nvSpPr>
        <p:spPr>
          <a:xfrm>
            <a:off x="4432050" y="4661238"/>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7" name="Google Shape;627;p28"/>
          <p:cNvSpPr/>
          <p:nvPr/>
        </p:nvSpPr>
        <p:spPr>
          <a:xfrm>
            <a:off x="393515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8" name="Google Shape;628;p28"/>
          <p:cNvSpPr/>
          <p:nvPr/>
        </p:nvSpPr>
        <p:spPr>
          <a:xfrm>
            <a:off x="3980150" y="4661250"/>
            <a:ext cx="654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29" name="Google Shape;629;p28"/>
          <p:cNvSpPr/>
          <p:nvPr/>
        </p:nvSpPr>
        <p:spPr>
          <a:xfrm>
            <a:off x="404990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630" name="Google Shape;630;p28"/>
          <p:cNvSpPr/>
          <p:nvPr/>
        </p:nvSpPr>
        <p:spPr>
          <a:xfrm>
            <a:off x="4094900" y="4661250"/>
            <a:ext cx="654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9"/>
          <p:cNvSpPr txBox="1"/>
          <p:nvPr>
            <p:ph idx="4294967295" type="ctrTitle"/>
          </p:nvPr>
        </p:nvSpPr>
        <p:spPr>
          <a:xfrm>
            <a:off x="446400" y="204825"/>
            <a:ext cx="8026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Writing Entries: Scalability &amp; Overload Handling</a:t>
            </a:r>
            <a:endParaRPr>
              <a:solidFill>
                <a:srgbClr val="000000"/>
              </a:solidFill>
              <a:latin typeface="Roboto"/>
              <a:ea typeface="Roboto"/>
              <a:cs typeface="Roboto"/>
              <a:sym typeface="Roboto"/>
            </a:endParaRPr>
          </a:p>
        </p:txBody>
      </p:sp>
      <p:sp>
        <p:nvSpPr>
          <p:cNvPr id="636" name="Google Shape;63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37" name="Google Shape;637;p29"/>
          <p:cNvSpPr txBox="1"/>
          <p:nvPr/>
        </p:nvSpPr>
        <p:spPr>
          <a:xfrm>
            <a:off x="453600" y="796275"/>
            <a:ext cx="8102700" cy="3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Multicore scalability:</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size(Chunks) &gt;&gt; max_size(Entry)</a:t>
            </a:r>
            <a:br>
              <a:rPr lang="en-GB" sz="1600">
                <a:latin typeface="Roboto"/>
                <a:ea typeface="Roboto"/>
                <a:cs typeface="Roboto"/>
                <a:sym typeface="Roboto"/>
              </a:rPr>
            </a:br>
            <a:r>
              <a:rPr lang="en-GB" sz="1600">
                <a:solidFill>
                  <a:schemeClr val="dk1"/>
                </a:solidFill>
                <a:latin typeface="Roboto"/>
                <a:ea typeface="Roboto"/>
                <a:cs typeface="Roboto"/>
                <a:sym typeface="Roboto"/>
              </a:rPr>
              <a:t>⇒ getting a new chunk is rare ⇒ no contention on PRB-wide mutex</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PMEM overload handling: avoid on-CPU waiting.</a:t>
            </a:r>
            <a:endParaRPr sz="1600">
              <a:latin typeface="Roboto"/>
              <a:ea typeface="Roboto"/>
              <a:cs typeface="Roboto"/>
              <a:sym typeface="Roboto"/>
            </a:endParaRPr>
          </a:p>
          <a:p>
            <a:pPr indent="-330200" lvl="0" marL="457200" rtl="0" algn="l">
              <a:spcBef>
                <a:spcPts val="1000"/>
              </a:spcBef>
              <a:spcAft>
                <a:spcPts val="0"/>
              </a:spcAft>
              <a:buSzPts val="1600"/>
              <a:buFont typeface="Roboto"/>
              <a:buChar char="●"/>
            </a:pPr>
            <a:r>
              <a:rPr lang="en-GB" sz="1600">
                <a:latin typeface="Roboto"/>
                <a:ea typeface="Roboto"/>
                <a:cs typeface="Roboto"/>
                <a:sym typeface="Roboto"/>
              </a:rPr>
              <a:t>Semaphore limits number of concurrent committers </a:t>
            </a:r>
            <a:r>
              <a:rPr lang="en-GB" sz="1600">
                <a:solidFill>
                  <a:schemeClr val="dk1"/>
                </a:solidFill>
                <a:latin typeface="Roboto"/>
                <a:ea typeface="Roboto"/>
                <a:cs typeface="Roboto"/>
                <a:sym typeface="Roboto"/>
              </a:rPr>
              <a:t>⟺ </a:t>
            </a:r>
            <a:r>
              <a:rPr lang="en-GB" sz="1600">
                <a:latin typeface="Roboto"/>
                <a:ea typeface="Roboto"/>
                <a:cs typeface="Roboto"/>
                <a:sym typeface="Roboto"/>
              </a:rPr>
              <a:t>writers to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Size limit on a log entry. Larger entries are split. Each split requires re-</a:t>
            </a:r>
            <a:r>
              <a:rPr lang="en-GB" sz="1600">
                <a:latin typeface="Roboto"/>
                <a:ea typeface="Roboto"/>
                <a:cs typeface="Roboto"/>
                <a:sym typeface="Roboto"/>
              </a:rPr>
              <a:t>acquisition of a committer slot.</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Common entry format already supports splitting for </a:t>
            </a:r>
            <a:r>
              <a:rPr i="1" lang="en-GB" sz="1600">
                <a:latin typeface="Roboto"/>
                <a:ea typeface="Roboto"/>
                <a:cs typeface="Roboto"/>
                <a:sym typeface="Roboto"/>
              </a:rPr>
              <a:t>WRITE</a:t>
            </a:r>
            <a:r>
              <a:rPr lang="en-GB" sz="1600">
                <a:latin typeface="Roboto"/>
                <a:ea typeface="Roboto"/>
                <a:cs typeface="Roboto"/>
                <a:sym typeface="Roboto"/>
              </a:rPr>
              <a:t> records.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Current size limit: 16k.</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TBD: determine whether other record types are significantly larger.</a:t>
            </a:r>
            <a:endParaRPr sz="1600">
              <a:latin typeface="Roboto"/>
              <a:ea typeface="Roboto"/>
              <a:cs typeface="Roboto"/>
              <a:sym typeface="Roboto"/>
            </a:endParaRPr>
          </a:p>
          <a:p>
            <a:pPr indent="0" lvl="0" marL="457200" rtl="0" algn="l">
              <a:spcBef>
                <a:spcPts val="600"/>
              </a:spcBef>
              <a:spcAft>
                <a:spcPts val="0"/>
              </a:spcAft>
              <a:buNone/>
            </a:pPr>
            <a:r>
              <a:rPr lang="en-GB" sz="1600">
                <a:solidFill>
                  <a:schemeClr val="dk1"/>
                </a:solidFill>
                <a:latin typeface="Roboto"/>
                <a:ea typeface="Roboto"/>
                <a:cs typeface="Roboto"/>
                <a:sym typeface="Roboto"/>
              </a:rPr>
              <a:t>⇒</a:t>
            </a:r>
            <a:r>
              <a:rPr lang="en-GB" sz="1600">
                <a:solidFill>
                  <a:schemeClr val="dk1"/>
                </a:solidFill>
                <a:latin typeface="Roboto"/>
                <a:ea typeface="Roboto"/>
                <a:cs typeface="Roboto"/>
                <a:sym typeface="Roboto"/>
              </a:rPr>
              <a:t> max concurrent write volume: </a:t>
            </a:r>
            <a:r>
              <a:rPr i="1" lang="en-GB" sz="1600">
                <a:solidFill>
                  <a:schemeClr val="dk1"/>
                </a:solidFill>
                <a:latin typeface="Roboto"/>
                <a:ea typeface="Roboto"/>
                <a:cs typeface="Roboto"/>
                <a:sym typeface="Roboto"/>
              </a:rPr>
              <a:t>ncommitters x 16k</a:t>
            </a:r>
            <a:endParaRPr i="1" sz="1600">
              <a:solidFill>
                <a:schemeClr val="dk1"/>
              </a:solidFill>
              <a:latin typeface="Roboto"/>
              <a:ea typeface="Roboto"/>
              <a:cs typeface="Roboto"/>
              <a:sym typeface="Roboto"/>
            </a:endParaRPr>
          </a:p>
          <a:p>
            <a:pPr indent="0" lvl="0" marL="457200" rtl="0" algn="l">
              <a:spcBef>
                <a:spcPts val="0"/>
              </a:spcBef>
              <a:spcAft>
                <a:spcPts val="0"/>
              </a:spcAft>
              <a:buNone/>
            </a:pPr>
            <a:r>
              <a:rPr lang="en-GB" sz="1600">
                <a:solidFill>
                  <a:schemeClr val="dk1"/>
                </a:solidFill>
                <a:latin typeface="Roboto"/>
                <a:ea typeface="Roboto"/>
                <a:cs typeface="Roboto"/>
                <a:sym typeface="Roboto"/>
              </a:rPr>
              <a:t>Future work: auto-tuning algorithm.</a:t>
            </a:r>
            <a:endParaRPr sz="1600">
              <a:solidFill>
                <a:schemeClr val="dk1"/>
              </a:solidFill>
              <a:latin typeface="Roboto"/>
              <a:ea typeface="Roboto"/>
              <a:cs typeface="Roboto"/>
              <a:sym typeface="Roboto"/>
            </a:endParaRPr>
          </a:p>
        </p:txBody>
      </p:sp>
      <p:sp>
        <p:nvSpPr>
          <p:cNvPr id="638" name="Google Shape;638;p29"/>
          <p:cNvSpPr txBox="1"/>
          <p:nvPr/>
        </p:nvSpPr>
        <p:spPr>
          <a:xfrm>
            <a:off x="1176175" y="4369525"/>
            <a:ext cx="6508500" cy="582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General theme: </a:t>
            </a:r>
            <a:r>
              <a:rPr b="1" lang="en-GB" sz="1600">
                <a:solidFill>
                  <a:schemeClr val="dk1"/>
                </a:solidFill>
                <a:latin typeface="Roboto"/>
                <a:ea typeface="Roboto"/>
                <a:cs typeface="Roboto"/>
                <a:sym typeface="Roboto"/>
              </a:rPr>
              <a:t>space-time-tradeoff</a:t>
            </a:r>
            <a:r>
              <a:rPr lang="en-GB" sz="1600">
                <a:solidFill>
                  <a:schemeClr val="dk1"/>
                </a:solidFill>
                <a:latin typeface="Roboto"/>
                <a:ea typeface="Roboto"/>
                <a:cs typeface="Roboto"/>
                <a:sym typeface="Roboto"/>
              </a:rPr>
              <a:t>; lean heavily toward space.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Acceptable because PMEM has high capacity (128 GiB in our case).</a:t>
            </a:r>
            <a:endParaRPr sz="16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30"/>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a:t>
            </a:r>
            <a:endParaRPr>
              <a:solidFill>
                <a:srgbClr val="000000"/>
              </a:solidFill>
              <a:latin typeface="Roboto"/>
              <a:ea typeface="Roboto"/>
              <a:cs typeface="Roboto"/>
              <a:sym typeface="Roboto"/>
            </a:endParaRPr>
          </a:p>
        </p:txBody>
      </p:sp>
      <p:sp>
        <p:nvSpPr>
          <p:cNvPr id="644" name="Google Shape;64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45" name="Google Shape;645;p30"/>
          <p:cNvSpPr txBox="1"/>
          <p:nvPr/>
        </p:nvSpPr>
        <p:spPr>
          <a:xfrm>
            <a:off x="525600" y="796275"/>
            <a:ext cx="729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Requirements:</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Attribute log entries to the file systems for which they were written.</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Crash-consistency: if we crash during replay we must be able to resume.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Data integrity: detect bit errors in the log entries and do not replay them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Replay each log entry exactly once and respect logical dependencies.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Solution:</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b="1" lang="en-GB" sz="1600">
                <a:solidFill>
                  <a:schemeClr val="dk1"/>
                </a:solidFill>
                <a:latin typeface="Roboto"/>
                <a:ea typeface="Roboto"/>
                <a:cs typeface="Roboto"/>
                <a:sym typeface="Roboto"/>
              </a:rPr>
              <a:t>Attribution:</a:t>
            </a:r>
            <a:r>
              <a:rPr lang="en-GB" sz="1600">
                <a:solidFill>
                  <a:schemeClr val="dk1"/>
                </a:solidFill>
                <a:latin typeface="Roboto"/>
                <a:ea typeface="Roboto"/>
                <a:cs typeface="Roboto"/>
                <a:sym typeface="Roboto"/>
              </a:rPr>
              <a:t> GUID stored in the dataset metadata, repeated in each entry.</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GB" sz="1600">
                <a:solidFill>
                  <a:schemeClr val="dk1"/>
                </a:solidFill>
                <a:latin typeface="Roboto"/>
                <a:ea typeface="Roboto"/>
                <a:cs typeface="Roboto"/>
                <a:sym typeface="Roboto"/>
              </a:rPr>
              <a:t>Crash-consistency</a:t>
            </a:r>
            <a:r>
              <a:rPr lang="en-GB" sz="1600">
                <a:solidFill>
                  <a:schemeClr val="dk1"/>
                </a:solidFill>
                <a:latin typeface="Roboto"/>
                <a:ea typeface="Roboto"/>
                <a:cs typeface="Roboto"/>
                <a:sym typeface="Roboto"/>
              </a:rPr>
              <a:t>: Based on current ZIL’s technique.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GB" sz="1600">
                <a:latin typeface="Roboto"/>
                <a:ea typeface="Roboto"/>
                <a:cs typeface="Roboto"/>
                <a:sym typeface="Roboto"/>
              </a:rPr>
              <a:t>Data integrity</a:t>
            </a:r>
            <a:r>
              <a:rPr lang="en-GB" sz="1600">
                <a:latin typeface="Roboto"/>
                <a:ea typeface="Roboto"/>
                <a:cs typeface="Roboto"/>
                <a:sym typeface="Roboto"/>
              </a:rPr>
              <a:t>: Fletcher checksum for body (ZFS has optimized code).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GB" sz="1600">
                <a:latin typeface="Roboto"/>
                <a:ea typeface="Roboto"/>
                <a:cs typeface="Roboto"/>
                <a:sym typeface="Roboto"/>
              </a:rPr>
              <a:t>Dependencies</a:t>
            </a:r>
            <a:r>
              <a:rPr lang="en-GB" sz="1600">
                <a:latin typeface="Roboto"/>
                <a:ea typeface="Roboto"/>
                <a:cs typeface="Roboto"/>
                <a:sym typeface="Roboto"/>
              </a:rPr>
              <a:t>: next slide.</a:t>
            </a:r>
            <a:endParaRPr sz="16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1"/>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a:t>
            </a:r>
            <a:endParaRPr>
              <a:solidFill>
                <a:srgbClr val="000000"/>
              </a:solidFill>
              <a:latin typeface="Roboto"/>
              <a:ea typeface="Roboto"/>
              <a:cs typeface="Roboto"/>
              <a:sym typeface="Roboto"/>
            </a:endParaRPr>
          </a:p>
        </p:txBody>
      </p:sp>
      <p:sp>
        <p:nvSpPr>
          <p:cNvPr id="651" name="Google Shape;65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52" name="Google Shape;652;p31"/>
          <p:cNvSpPr txBox="1"/>
          <p:nvPr/>
        </p:nvSpPr>
        <p:spPr>
          <a:xfrm>
            <a:off x="525600" y="796275"/>
            <a:ext cx="8183100" cy="14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 ZIL is a logical write-ahead log.</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It is scoped to a file system (in contrast to finer-grained journaling, e.g. per-inode).</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All operations that affect the file system namespace are </a:t>
            </a:r>
            <a:r>
              <a:rPr b="1" lang="en-GB" sz="1600">
                <a:solidFill>
                  <a:schemeClr val="dk1"/>
                </a:solidFill>
                <a:latin typeface="Roboto"/>
                <a:ea typeface="Roboto"/>
                <a:cs typeface="Roboto"/>
                <a:sym typeface="Roboto"/>
              </a:rPr>
              <a:t>queued in a single linked list</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But </a:t>
            </a:r>
            <a:r>
              <a:rPr b="1" lang="en-GB" sz="1600">
                <a:solidFill>
                  <a:schemeClr val="dk1"/>
                </a:solidFill>
                <a:latin typeface="Roboto"/>
                <a:ea typeface="Roboto"/>
                <a:cs typeface="Roboto"/>
                <a:sym typeface="Roboto"/>
              </a:rPr>
              <a:t>changes within a file are queued per file</a:t>
            </a:r>
            <a:r>
              <a:rPr lang="en-GB" sz="1600">
                <a:solidFill>
                  <a:schemeClr val="dk1"/>
                </a:solidFill>
                <a:latin typeface="Roboto"/>
                <a:ea typeface="Roboto"/>
                <a:cs typeface="Roboto"/>
                <a:sym typeface="Roboto"/>
              </a:rPr>
              <a:t> (bearing some optimizations) and only </a:t>
            </a:r>
            <a:r>
              <a:rPr b="1" lang="en-GB" sz="1600">
                <a:solidFill>
                  <a:schemeClr val="dk1"/>
                </a:solidFill>
                <a:latin typeface="Roboto"/>
                <a:ea typeface="Roboto"/>
                <a:cs typeface="Roboto"/>
                <a:sym typeface="Roboto"/>
              </a:rPr>
              <a:t>moved to the file-system wide list</a:t>
            </a:r>
            <a:r>
              <a:rPr lang="en-GB" sz="1600">
                <a:solidFill>
                  <a:schemeClr val="dk1"/>
                </a:solidFill>
                <a:latin typeface="Roboto"/>
                <a:ea typeface="Roboto"/>
                <a:cs typeface="Roboto"/>
                <a:sym typeface="Roboto"/>
              </a:rPr>
              <a:t> if</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file sync is requested (e.g. fsync() syscall) or</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file-system wide sync semantics are requested (e.g. sync() syscall).</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The file-system wide list is what we subsequently write into LWBs or to PMEM.</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chemeClr val="dk1"/>
                </a:solidFill>
                <a:latin typeface="Roboto"/>
                <a:ea typeface="Roboto"/>
                <a:cs typeface="Roboto"/>
                <a:sym typeface="Roboto"/>
              </a:rPr>
              <a:t>⇒ Minimum requirement: replay must happen in list order.</a:t>
            </a:r>
            <a:endParaRPr sz="1600">
              <a:solidFill>
                <a:schemeClr val="dk1"/>
              </a:solidFill>
              <a:latin typeface="Roboto"/>
              <a:ea typeface="Roboto"/>
              <a:cs typeface="Roboto"/>
              <a:sym typeface="Roboto"/>
            </a:endParaRPr>
          </a:p>
        </p:txBody>
      </p:sp>
      <p:sp>
        <p:nvSpPr>
          <p:cNvPr id="653" name="Google Shape;653;p31"/>
          <p:cNvSpPr/>
          <p:nvPr/>
        </p:nvSpPr>
        <p:spPr>
          <a:xfrm>
            <a:off x="939250" y="40065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CREATE /a as object 42</a:t>
            </a:r>
            <a:endParaRPr>
              <a:latin typeface="Roboto"/>
              <a:ea typeface="Roboto"/>
              <a:cs typeface="Roboto"/>
              <a:sym typeface="Roboto"/>
            </a:endParaRPr>
          </a:p>
        </p:txBody>
      </p:sp>
      <p:sp>
        <p:nvSpPr>
          <p:cNvPr id="654" name="Google Shape;654;p31"/>
          <p:cNvSpPr/>
          <p:nvPr/>
        </p:nvSpPr>
        <p:spPr>
          <a:xfrm>
            <a:off x="2749275" y="4006500"/>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off=0, data=”A” </a:t>
            </a:r>
            <a:endParaRPr>
              <a:latin typeface="Roboto"/>
              <a:ea typeface="Roboto"/>
              <a:cs typeface="Roboto"/>
              <a:sym typeface="Roboto"/>
            </a:endParaRPr>
          </a:p>
        </p:txBody>
      </p:sp>
      <p:sp>
        <p:nvSpPr>
          <p:cNvPr id="655" name="Google Shape;655;p31"/>
          <p:cNvSpPr/>
          <p:nvPr/>
        </p:nvSpPr>
        <p:spPr>
          <a:xfrm>
            <a:off x="4669100" y="4006500"/>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off=8k, data=”B” </a:t>
            </a:r>
            <a:endParaRPr>
              <a:latin typeface="Roboto"/>
              <a:ea typeface="Roboto"/>
              <a:cs typeface="Roboto"/>
              <a:sym typeface="Roboto"/>
            </a:endParaRPr>
          </a:p>
        </p:txBody>
      </p:sp>
      <p:cxnSp>
        <p:nvCxnSpPr>
          <p:cNvPr id="656" name="Google Shape;656;p31"/>
          <p:cNvCxnSpPr>
            <a:stCxn id="654" idx="1"/>
            <a:endCxn id="653" idx="3"/>
          </p:cNvCxnSpPr>
          <p:nvPr/>
        </p:nvCxnSpPr>
        <p:spPr>
          <a:xfrm rot="10800000">
            <a:off x="2346375" y="4236750"/>
            <a:ext cx="402900" cy="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31"/>
          <p:cNvCxnSpPr>
            <a:stCxn id="655" idx="1"/>
            <a:endCxn id="654" idx="3"/>
          </p:cNvCxnSpPr>
          <p:nvPr/>
        </p:nvCxnSpPr>
        <p:spPr>
          <a:xfrm rot="10800000">
            <a:off x="4266200" y="4236750"/>
            <a:ext cx="402900" cy="0"/>
          </a:xfrm>
          <a:prstGeom prst="straightConnector1">
            <a:avLst/>
          </a:prstGeom>
          <a:noFill/>
          <a:ln cap="flat" cmpd="sng" w="9525">
            <a:solidFill>
              <a:schemeClr val="dk2"/>
            </a:solidFill>
            <a:prstDash val="solid"/>
            <a:round/>
            <a:headEnd len="med" w="med" type="none"/>
            <a:tailEnd len="med" w="med" type="triangle"/>
          </a:ln>
        </p:spPr>
      </p:cxnSp>
      <p:sp>
        <p:nvSpPr>
          <p:cNvPr id="658" name="Google Shape;658;p31"/>
          <p:cNvSpPr/>
          <p:nvPr/>
        </p:nvSpPr>
        <p:spPr>
          <a:xfrm>
            <a:off x="6588925" y="40065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RENAME</a:t>
            </a:r>
            <a:br>
              <a:rPr lang="en-GB">
                <a:latin typeface="Roboto"/>
                <a:ea typeface="Roboto"/>
                <a:cs typeface="Roboto"/>
                <a:sym typeface="Roboto"/>
              </a:rPr>
            </a:br>
            <a:r>
              <a:rPr lang="en-GB">
                <a:latin typeface="Roboto"/>
                <a:ea typeface="Roboto"/>
                <a:cs typeface="Roboto"/>
                <a:sym typeface="Roboto"/>
              </a:rPr>
              <a:t>/a to /b</a:t>
            </a:r>
            <a:endParaRPr>
              <a:latin typeface="Roboto"/>
              <a:ea typeface="Roboto"/>
              <a:cs typeface="Roboto"/>
              <a:sym typeface="Roboto"/>
            </a:endParaRPr>
          </a:p>
        </p:txBody>
      </p:sp>
      <p:cxnSp>
        <p:nvCxnSpPr>
          <p:cNvPr id="659" name="Google Shape;659;p31"/>
          <p:cNvCxnSpPr>
            <a:stCxn id="658" idx="1"/>
            <a:endCxn id="655" idx="3"/>
          </p:cNvCxnSpPr>
          <p:nvPr/>
        </p:nvCxnSpPr>
        <p:spPr>
          <a:xfrm rot="10800000">
            <a:off x="6186025" y="4236750"/>
            <a:ext cx="402900" cy="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31"/>
          <p:cNvSpPr/>
          <p:nvPr/>
        </p:nvSpPr>
        <p:spPr>
          <a:xfrm>
            <a:off x="939250" y="45399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#1</a:t>
            </a:r>
            <a:endParaRPr>
              <a:latin typeface="Roboto"/>
              <a:ea typeface="Roboto"/>
              <a:cs typeface="Roboto"/>
              <a:sym typeface="Roboto"/>
            </a:endParaRPr>
          </a:p>
        </p:txBody>
      </p:sp>
      <p:sp>
        <p:nvSpPr>
          <p:cNvPr id="661" name="Google Shape;661;p31"/>
          <p:cNvSpPr/>
          <p:nvPr/>
        </p:nvSpPr>
        <p:spPr>
          <a:xfrm>
            <a:off x="2804175" y="4564325"/>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#2</a:t>
            </a:r>
            <a:endParaRPr>
              <a:latin typeface="Roboto"/>
              <a:ea typeface="Roboto"/>
              <a:cs typeface="Roboto"/>
              <a:sym typeface="Roboto"/>
            </a:endParaRPr>
          </a:p>
        </p:txBody>
      </p:sp>
      <p:sp>
        <p:nvSpPr>
          <p:cNvPr id="662" name="Google Shape;662;p31"/>
          <p:cNvSpPr/>
          <p:nvPr/>
        </p:nvSpPr>
        <p:spPr>
          <a:xfrm>
            <a:off x="4724000" y="4564325"/>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#3</a:t>
            </a:r>
            <a:endParaRPr>
              <a:latin typeface="Roboto"/>
              <a:ea typeface="Roboto"/>
              <a:cs typeface="Roboto"/>
              <a:sym typeface="Roboto"/>
            </a:endParaRPr>
          </a:p>
        </p:txBody>
      </p:sp>
      <p:sp>
        <p:nvSpPr>
          <p:cNvPr id="663" name="Google Shape;663;p31"/>
          <p:cNvSpPr/>
          <p:nvPr/>
        </p:nvSpPr>
        <p:spPr>
          <a:xfrm>
            <a:off x="6598225" y="45399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#4</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1520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Roboto"/>
                <a:ea typeface="Roboto"/>
                <a:cs typeface="Roboto"/>
                <a:sym typeface="Roboto"/>
              </a:rPr>
              <a:t>Low-Latency </a:t>
            </a:r>
            <a:r>
              <a:rPr lang="en-GB">
                <a:solidFill>
                  <a:srgbClr val="A61C00"/>
                </a:solidFill>
                <a:latin typeface="Roboto"/>
                <a:ea typeface="Roboto"/>
                <a:cs typeface="Roboto"/>
                <a:sym typeface="Roboto"/>
              </a:rPr>
              <a:t>Synchronous I/O</a:t>
            </a:r>
            <a:r>
              <a:rPr lang="en-GB">
                <a:latin typeface="Roboto"/>
                <a:ea typeface="Roboto"/>
                <a:cs typeface="Roboto"/>
                <a:sym typeface="Roboto"/>
              </a:rPr>
              <a:t> For </a:t>
            </a:r>
            <a:r>
              <a:rPr lang="en-GB">
                <a:solidFill>
                  <a:srgbClr val="3D85C6"/>
                </a:solidFill>
                <a:latin typeface="Roboto"/>
                <a:ea typeface="Roboto"/>
                <a:cs typeface="Roboto"/>
                <a:sym typeface="Roboto"/>
              </a:rPr>
              <a:t>OpenZFS</a:t>
            </a:r>
            <a:br>
              <a:rPr lang="en-GB">
                <a:latin typeface="Roboto"/>
                <a:ea typeface="Roboto"/>
                <a:cs typeface="Roboto"/>
                <a:sym typeface="Roboto"/>
              </a:rPr>
            </a:br>
            <a:r>
              <a:rPr lang="en-GB">
                <a:latin typeface="Roboto"/>
                <a:ea typeface="Roboto"/>
                <a:cs typeface="Roboto"/>
                <a:sym typeface="Roboto"/>
              </a:rPr>
              <a:t>Using </a:t>
            </a:r>
            <a:r>
              <a:rPr lang="en-GB">
                <a:solidFill>
                  <a:srgbClr val="38761D"/>
                </a:solidFill>
                <a:latin typeface="Roboto"/>
                <a:ea typeface="Roboto"/>
                <a:cs typeface="Roboto"/>
                <a:sym typeface="Roboto"/>
              </a:rPr>
              <a:t>Persistent Memory</a:t>
            </a:r>
            <a:endParaRPr>
              <a:solidFill>
                <a:srgbClr val="38761D"/>
              </a:solidFill>
              <a:latin typeface="Roboto"/>
              <a:ea typeface="Roboto"/>
              <a:cs typeface="Roboto"/>
              <a:sym typeface="Roboto"/>
            </a:endParaRPr>
          </a:p>
        </p:txBody>
      </p:sp>
      <p:sp>
        <p:nvSpPr>
          <p:cNvPr id="61" name="Google Shape;61;p14"/>
          <p:cNvSpPr txBox="1"/>
          <p:nvPr>
            <p:ph idx="1" type="subTitle"/>
          </p:nvPr>
        </p:nvSpPr>
        <p:spPr>
          <a:xfrm>
            <a:off x="311700" y="3241550"/>
            <a:ext cx="8520600" cy="7926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SzPts val="358"/>
              <a:buNone/>
            </a:pPr>
            <a:r>
              <a:rPr lang="en-GB" sz="1110">
                <a:latin typeface="Roboto"/>
                <a:ea typeface="Roboto"/>
                <a:cs typeface="Roboto"/>
                <a:sym typeface="Roboto"/>
              </a:rPr>
              <a:t>Christian Schwarz</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Master Thesis Intermediate Presentation</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Karlsruhe Institute of Technology - ITEC - OS Group</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10 March 2021</a:t>
            </a:r>
            <a:endParaRPr sz="111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2"/>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(2)</a:t>
            </a:r>
            <a:endParaRPr>
              <a:solidFill>
                <a:srgbClr val="000000"/>
              </a:solidFill>
              <a:latin typeface="Roboto"/>
              <a:ea typeface="Roboto"/>
              <a:cs typeface="Roboto"/>
              <a:sym typeface="Roboto"/>
            </a:endParaRPr>
          </a:p>
        </p:txBody>
      </p:sp>
      <p:sp>
        <p:nvSpPr>
          <p:cNvPr id="669" name="Google Shape;66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70" name="Google Shape;670;p32"/>
          <p:cNvSpPr txBox="1"/>
          <p:nvPr/>
        </p:nvSpPr>
        <p:spPr>
          <a:xfrm>
            <a:off x="525600" y="796275"/>
            <a:ext cx="76956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But: for per-file log entries, </a:t>
            </a:r>
            <a:r>
              <a:rPr b="1" lang="en-GB" sz="1600">
                <a:latin typeface="Roboto"/>
                <a:ea typeface="Roboto"/>
                <a:cs typeface="Roboto"/>
                <a:sym typeface="Roboto"/>
              </a:rPr>
              <a:t>full sequentiality is not semantically required</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Example: WRITE entries #2 and #3 are not overlapping. If they were written simultaneously by </a:t>
            </a:r>
            <a:r>
              <a:rPr lang="en-GB" sz="1600">
                <a:latin typeface="Roboto"/>
                <a:ea typeface="Roboto"/>
                <a:cs typeface="Roboto"/>
                <a:sym typeface="Roboto"/>
              </a:rPr>
              <a:t>different</a:t>
            </a:r>
            <a:r>
              <a:rPr lang="en-GB" sz="1600">
                <a:latin typeface="Roboto"/>
                <a:ea typeface="Roboto"/>
                <a:cs typeface="Roboto"/>
                <a:sym typeface="Roboto"/>
              </a:rPr>
              <a:t> threads; they are not logically interdependent.</a:t>
            </a:r>
            <a:endParaRPr sz="1600">
              <a:solidFill>
                <a:schemeClr val="dk1"/>
              </a:solidFill>
              <a:latin typeface="Roboto"/>
              <a:ea typeface="Roboto"/>
              <a:cs typeface="Roboto"/>
              <a:sym typeface="Roboto"/>
            </a:endParaRPr>
          </a:p>
        </p:txBody>
      </p:sp>
      <p:sp>
        <p:nvSpPr>
          <p:cNvPr id="671" name="Google Shape;671;p32"/>
          <p:cNvSpPr/>
          <p:nvPr/>
        </p:nvSpPr>
        <p:spPr>
          <a:xfrm>
            <a:off x="1723838" y="23172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CREATE /a as object 42</a:t>
            </a:r>
            <a:endParaRPr>
              <a:latin typeface="Roboto"/>
              <a:ea typeface="Roboto"/>
              <a:cs typeface="Roboto"/>
              <a:sym typeface="Roboto"/>
            </a:endParaRPr>
          </a:p>
        </p:txBody>
      </p:sp>
      <p:sp>
        <p:nvSpPr>
          <p:cNvPr id="672" name="Google Shape;672;p32"/>
          <p:cNvSpPr/>
          <p:nvPr/>
        </p:nvSpPr>
        <p:spPr>
          <a:xfrm>
            <a:off x="3533863" y="2841275"/>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off=0, data=”A” </a:t>
            </a:r>
            <a:endParaRPr>
              <a:latin typeface="Roboto"/>
              <a:ea typeface="Roboto"/>
              <a:cs typeface="Roboto"/>
              <a:sym typeface="Roboto"/>
            </a:endParaRPr>
          </a:p>
        </p:txBody>
      </p:sp>
      <p:sp>
        <p:nvSpPr>
          <p:cNvPr id="673" name="Google Shape;673;p32"/>
          <p:cNvSpPr/>
          <p:nvPr/>
        </p:nvSpPr>
        <p:spPr>
          <a:xfrm>
            <a:off x="3533863" y="1898200"/>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off=8k, data=”B” </a:t>
            </a:r>
            <a:endParaRPr>
              <a:latin typeface="Roboto"/>
              <a:ea typeface="Roboto"/>
              <a:cs typeface="Roboto"/>
              <a:sym typeface="Roboto"/>
            </a:endParaRPr>
          </a:p>
        </p:txBody>
      </p:sp>
      <p:cxnSp>
        <p:nvCxnSpPr>
          <p:cNvPr id="674" name="Google Shape;674;p32"/>
          <p:cNvCxnSpPr>
            <a:stCxn id="672" idx="1"/>
            <a:endCxn id="671" idx="3"/>
          </p:cNvCxnSpPr>
          <p:nvPr/>
        </p:nvCxnSpPr>
        <p:spPr>
          <a:xfrm rot="10800000">
            <a:off x="3130963" y="2547425"/>
            <a:ext cx="402900" cy="524100"/>
          </a:xfrm>
          <a:prstGeom prst="straightConnector1">
            <a:avLst/>
          </a:prstGeom>
          <a:noFill/>
          <a:ln cap="flat" cmpd="sng" w="9525">
            <a:solidFill>
              <a:schemeClr val="dk2"/>
            </a:solidFill>
            <a:prstDash val="solid"/>
            <a:round/>
            <a:headEnd len="med" w="med" type="none"/>
            <a:tailEnd len="med" w="med" type="triangle"/>
          </a:ln>
        </p:spPr>
      </p:cxnSp>
      <p:cxnSp>
        <p:nvCxnSpPr>
          <p:cNvPr id="675" name="Google Shape;675;p32"/>
          <p:cNvCxnSpPr>
            <a:stCxn id="673" idx="1"/>
            <a:endCxn id="671" idx="3"/>
          </p:cNvCxnSpPr>
          <p:nvPr/>
        </p:nvCxnSpPr>
        <p:spPr>
          <a:xfrm flipH="1">
            <a:off x="3130963" y="2128450"/>
            <a:ext cx="402900" cy="419100"/>
          </a:xfrm>
          <a:prstGeom prst="straightConnector1">
            <a:avLst/>
          </a:prstGeom>
          <a:noFill/>
          <a:ln cap="flat" cmpd="sng" w="9525">
            <a:solidFill>
              <a:schemeClr val="dk2"/>
            </a:solidFill>
            <a:prstDash val="solid"/>
            <a:round/>
            <a:headEnd len="med" w="med" type="none"/>
            <a:tailEnd len="med" w="med" type="triangle"/>
          </a:ln>
        </p:spPr>
      </p:cxnSp>
      <p:sp>
        <p:nvSpPr>
          <p:cNvPr id="676" name="Google Shape;676;p32"/>
          <p:cNvSpPr/>
          <p:nvPr/>
        </p:nvSpPr>
        <p:spPr>
          <a:xfrm>
            <a:off x="5517763" y="23172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RENAME</a:t>
            </a:r>
            <a:br>
              <a:rPr lang="en-GB">
                <a:latin typeface="Roboto"/>
                <a:ea typeface="Roboto"/>
                <a:cs typeface="Roboto"/>
                <a:sym typeface="Roboto"/>
              </a:rPr>
            </a:br>
            <a:r>
              <a:rPr lang="en-GB">
                <a:latin typeface="Roboto"/>
                <a:ea typeface="Roboto"/>
                <a:cs typeface="Roboto"/>
                <a:sym typeface="Roboto"/>
              </a:rPr>
              <a:t>/a to /b</a:t>
            </a:r>
            <a:endParaRPr>
              <a:latin typeface="Roboto"/>
              <a:ea typeface="Roboto"/>
              <a:cs typeface="Roboto"/>
              <a:sym typeface="Roboto"/>
            </a:endParaRPr>
          </a:p>
        </p:txBody>
      </p:sp>
      <p:sp>
        <p:nvSpPr>
          <p:cNvPr id="677" name="Google Shape;677;p32"/>
          <p:cNvSpPr/>
          <p:nvPr/>
        </p:nvSpPr>
        <p:spPr>
          <a:xfrm>
            <a:off x="1723838" y="28506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#1</a:t>
            </a:r>
            <a:endParaRPr>
              <a:latin typeface="Roboto"/>
              <a:ea typeface="Roboto"/>
              <a:cs typeface="Roboto"/>
              <a:sym typeface="Roboto"/>
            </a:endParaRPr>
          </a:p>
        </p:txBody>
      </p:sp>
      <p:sp>
        <p:nvSpPr>
          <p:cNvPr id="678" name="Google Shape;678;p32"/>
          <p:cNvSpPr/>
          <p:nvPr/>
        </p:nvSpPr>
        <p:spPr>
          <a:xfrm>
            <a:off x="3588763" y="23952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#2</a:t>
            </a:r>
            <a:endParaRPr>
              <a:latin typeface="Roboto"/>
              <a:ea typeface="Roboto"/>
              <a:cs typeface="Roboto"/>
              <a:sym typeface="Roboto"/>
            </a:endParaRPr>
          </a:p>
        </p:txBody>
      </p:sp>
      <p:sp>
        <p:nvSpPr>
          <p:cNvPr id="679" name="Google Shape;679;p32"/>
          <p:cNvSpPr/>
          <p:nvPr/>
        </p:nvSpPr>
        <p:spPr>
          <a:xfrm>
            <a:off x="3588763" y="336995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#3</a:t>
            </a:r>
            <a:endParaRPr>
              <a:latin typeface="Roboto"/>
              <a:ea typeface="Roboto"/>
              <a:cs typeface="Roboto"/>
              <a:sym typeface="Roboto"/>
            </a:endParaRPr>
          </a:p>
        </p:txBody>
      </p:sp>
      <p:sp>
        <p:nvSpPr>
          <p:cNvPr id="680" name="Google Shape;680;p32"/>
          <p:cNvSpPr/>
          <p:nvPr/>
        </p:nvSpPr>
        <p:spPr>
          <a:xfrm>
            <a:off x="5527063" y="28506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#4</a:t>
            </a:r>
            <a:endParaRPr>
              <a:latin typeface="Roboto"/>
              <a:ea typeface="Roboto"/>
              <a:cs typeface="Roboto"/>
              <a:sym typeface="Roboto"/>
            </a:endParaRPr>
          </a:p>
        </p:txBody>
      </p:sp>
      <p:cxnSp>
        <p:nvCxnSpPr>
          <p:cNvPr id="681" name="Google Shape;681;p32"/>
          <p:cNvCxnSpPr>
            <a:stCxn id="676" idx="1"/>
            <a:endCxn id="673" idx="3"/>
          </p:cNvCxnSpPr>
          <p:nvPr/>
        </p:nvCxnSpPr>
        <p:spPr>
          <a:xfrm rot="10800000">
            <a:off x="5050663" y="2128350"/>
            <a:ext cx="467100" cy="419100"/>
          </a:xfrm>
          <a:prstGeom prst="straightConnector1">
            <a:avLst/>
          </a:prstGeom>
          <a:noFill/>
          <a:ln cap="flat" cmpd="sng" w="9525">
            <a:solidFill>
              <a:schemeClr val="dk2"/>
            </a:solidFill>
            <a:prstDash val="solid"/>
            <a:round/>
            <a:headEnd len="med" w="med" type="none"/>
            <a:tailEnd len="med" w="med" type="triangle"/>
          </a:ln>
        </p:spPr>
      </p:cxnSp>
      <p:cxnSp>
        <p:nvCxnSpPr>
          <p:cNvPr id="682" name="Google Shape;682;p32"/>
          <p:cNvCxnSpPr>
            <a:stCxn id="676" idx="1"/>
            <a:endCxn id="672" idx="3"/>
          </p:cNvCxnSpPr>
          <p:nvPr/>
        </p:nvCxnSpPr>
        <p:spPr>
          <a:xfrm flipH="1">
            <a:off x="5050663" y="2547450"/>
            <a:ext cx="467100" cy="524100"/>
          </a:xfrm>
          <a:prstGeom prst="straightConnector1">
            <a:avLst/>
          </a:prstGeom>
          <a:noFill/>
          <a:ln cap="flat" cmpd="sng" w="9525">
            <a:solidFill>
              <a:schemeClr val="dk2"/>
            </a:solidFill>
            <a:prstDash val="solid"/>
            <a:round/>
            <a:headEnd len="med" w="med" type="none"/>
            <a:tailEnd len="med" w="med" type="triangle"/>
          </a:ln>
        </p:spPr>
      </p:cxnSp>
      <p:sp>
        <p:nvSpPr>
          <p:cNvPr id="683" name="Google Shape;683;p32"/>
          <p:cNvSpPr txBox="1"/>
          <p:nvPr/>
        </p:nvSpPr>
        <p:spPr>
          <a:xfrm>
            <a:off x="525600" y="3752000"/>
            <a:ext cx="76956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Currently the ITX layer’s data structures enforce the fully sequential form.</a:t>
            </a:r>
            <a:br>
              <a:rPr lang="en-GB" sz="1600">
                <a:latin typeface="Roboto"/>
                <a:ea typeface="Roboto"/>
                <a:cs typeface="Roboto"/>
                <a:sym typeface="Roboto"/>
              </a:rPr>
            </a:br>
            <a:r>
              <a:rPr lang="en-GB" sz="1600">
                <a:latin typeface="Roboto"/>
                <a:ea typeface="Roboto"/>
                <a:cs typeface="Roboto"/>
                <a:sym typeface="Roboto"/>
              </a:rPr>
              <a:t>But a proof-of-concept has been presented at the OpenZFS Dev Summit 2020.</a:t>
            </a:r>
            <a:endParaRPr sz="1600">
              <a:latin typeface="Roboto"/>
              <a:ea typeface="Roboto"/>
              <a:cs typeface="Roboto"/>
              <a:sym typeface="Roboto"/>
            </a:endParaRPr>
          </a:p>
          <a:p>
            <a:pPr indent="0" lvl="0" marL="0" rtl="0" algn="l">
              <a:spcBef>
                <a:spcPts val="600"/>
              </a:spcBef>
              <a:spcAft>
                <a:spcPts val="600"/>
              </a:spcAft>
              <a:buNone/>
            </a:pPr>
            <a:r>
              <a:rPr lang="en-GB" sz="1800">
                <a:solidFill>
                  <a:schemeClr val="dk1"/>
                </a:solidFill>
                <a:latin typeface="Roboto"/>
                <a:ea typeface="Roboto"/>
                <a:cs typeface="Roboto"/>
                <a:sym typeface="Roboto"/>
              </a:rPr>
              <a:t>⇒</a:t>
            </a:r>
            <a:r>
              <a:rPr lang="en-GB" sz="1600">
                <a:solidFill>
                  <a:schemeClr val="dk1"/>
                </a:solidFill>
                <a:latin typeface="Roboto"/>
                <a:ea typeface="Roboto"/>
                <a:cs typeface="Roboto"/>
                <a:sym typeface="Roboto"/>
              </a:rPr>
              <a:t>ZIL-PMEM should be able to represent such </a:t>
            </a:r>
            <a:r>
              <a:rPr i="1" lang="en-GB" sz="1600">
                <a:solidFill>
                  <a:schemeClr val="dk1"/>
                </a:solidFill>
                <a:latin typeface="Roboto"/>
                <a:ea typeface="Roboto"/>
                <a:cs typeface="Roboto"/>
                <a:sym typeface="Roboto"/>
              </a:rPr>
              <a:t>diamond dependency chains</a:t>
            </a: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33"/>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(3)</a:t>
            </a:r>
            <a:endParaRPr>
              <a:solidFill>
                <a:srgbClr val="000000"/>
              </a:solidFill>
              <a:latin typeface="Roboto"/>
              <a:ea typeface="Roboto"/>
              <a:cs typeface="Roboto"/>
              <a:sym typeface="Roboto"/>
            </a:endParaRPr>
          </a:p>
        </p:txBody>
      </p:sp>
      <p:sp>
        <p:nvSpPr>
          <p:cNvPr id="689" name="Google Shape;6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90" name="Google Shape;690;p33"/>
          <p:cNvSpPr txBox="1"/>
          <p:nvPr/>
        </p:nvSpPr>
        <p:spPr>
          <a:xfrm>
            <a:off x="525600" y="720075"/>
            <a:ext cx="7695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Representing </a:t>
            </a:r>
            <a:r>
              <a:rPr i="1" lang="en-GB" sz="1600">
                <a:latin typeface="Roboto"/>
                <a:ea typeface="Roboto"/>
                <a:cs typeface="Roboto"/>
                <a:sym typeface="Roboto"/>
              </a:rPr>
              <a:t>diamond dependency chains</a:t>
            </a:r>
            <a:r>
              <a:rPr lang="en-GB" sz="1600">
                <a:latin typeface="Roboto"/>
                <a:ea typeface="Roboto"/>
                <a:cs typeface="Roboto"/>
                <a:sym typeface="Roboto"/>
              </a:rPr>
              <a:t>:</a:t>
            </a:r>
            <a:endParaRPr sz="1600">
              <a:solidFill>
                <a:schemeClr val="dk1"/>
              </a:solidFill>
              <a:latin typeface="Roboto"/>
              <a:ea typeface="Roboto"/>
              <a:cs typeface="Roboto"/>
              <a:sym typeface="Roboto"/>
            </a:endParaRPr>
          </a:p>
        </p:txBody>
      </p:sp>
      <p:sp>
        <p:nvSpPr>
          <p:cNvPr id="691" name="Google Shape;691;p33"/>
          <p:cNvSpPr/>
          <p:nvPr/>
        </p:nvSpPr>
        <p:spPr>
          <a:xfrm>
            <a:off x="2438734" y="1573989"/>
            <a:ext cx="10413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gen=1, id=1</a:t>
            </a:r>
            <a:endParaRPr sz="1100">
              <a:latin typeface="Roboto"/>
              <a:ea typeface="Roboto"/>
              <a:cs typeface="Roboto"/>
              <a:sym typeface="Roboto"/>
            </a:endParaRPr>
          </a:p>
        </p:txBody>
      </p:sp>
      <p:sp>
        <p:nvSpPr>
          <p:cNvPr id="692" name="Google Shape;692;p33"/>
          <p:cNvSpPr/>
          <p:nvPr/>
        </p:nvSpPr>
        <p:spPr>
          <a:xfrm>
            <a:off x="3778249" y="1961833"/>
            <a:ext cx="11226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gen=2,id=2</a:t>
            </a:r>
            <a:br>
              <a:rPr lang="en-GB" sz="1100">
                <a:latin typeface="Roboto"/>
                <a:ea typeface="Roboto"/>
                <a:cs typeface="Roboto"/>
                <a:sym typeface="Roboto"/>
              </a:rPr>
            </a:br>
            <a:r>
              <a:rPr lang="en-GB" sz="1100">
                <a:latin typeface="Roboto"/>
                <a:ea typeface="Roboto"/>
                <a:cs typeface="Roboto"/>
                <a:sym typeface="Roboto"/>
              </a:rPr>
              <a:t>count=1</a:t>
            </a:r>
            <a:endParaRPr sz="1100">
              <a:latin typeface="Roboto"/>
              <a:ea typeface="Roboto"/>
              <a:cs typeface="Roboto"/>
              <a:sym typeface="Roboto"/>
            </a:endParaRPr>
          </a:p>
        </p:txBody>
      </p:sp>
      <p:sp>
        <p:nvSpPr>
          <p:cNvPr id="693" name="Google Shape;693;p33"/>
          <p:cNvSpPr/>
          <p:nvPr/>
        </p:nvSpPr>
        <p:spPr>
          <a:xfrm>
            <a:off x="3778249" y="1263905"/>
            <a:ext cx="11226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gen=2, id=1</a:t>
            </a:r>
            <a:br>
              <a:rPr lang="en-GB" sz="1100">
                <a:latin typeface="Roboto"/>
                <a:ea typeface="Roboto"/>
                <a:cs typeface="Roboto"/>
                <a:sym typeface="Roboto"/>
              </a:rPr>
            </a:br>
            <a:r>
              <a:rPr lang="en-GB" sz="1100">
                <a:latin typeface="Roboto"/>
                <a:ea typeface="Roboto"/>
                <a:cs typeface="Roboto"/>
                <a:sym typeface="Roboto"/>
              </a:rPr>
              <a:t>count=1</a:t>
            </a:r>
            <a:endParaRPr sz="1100">
              <a:latin typeface="Roboto"/>
              <a:ea typeface="Roboto"/>
              <a:cs typeface="Roboto"/>
              <a:sym typeface="Roboto"/>
            </a:endParaRPr>
          </a:p>
        </p:txBody>
      </p:sp>
      <p:cxnSp>
        <p:nvCxnSpPr>
          <p:cNvPr id="694" name="Google Shape;694;p33"/>
          <p:cNvCxnSpPr>
            <a:stCxn id="692" idx="1"/>
            <a:endCxn id="691" idx="3"/>
          </p:cNvCxnSpPr>
          <p:nvPr/>
        </p:nvCxnSpPr>
        <p:spPr>
          <a:xfrm rot="10800000">
            <a:off x="3480049" y="1744333"/>
            <a:ext cx="298200" cy="38790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33"/>
          <p:cNvCxnSpPr>
            <a:stCxn id="693" idx="1"/>
            <a:endCxn id="691" idx="3"/>
          </p:cNvCxnSpPr>
          <p:nvPr/>
        </p:nvCxnSpPr>
        <p:spPr>
          <a:xfrm flipH="1">
            <a:off x="3480049" y="1434305"/>
            <a:ext cx="298200" cy="310200"/>
          </a:xfrm>
          <a:prstGeom prst="straightConnector1">
            <a:avLst/>
          </a:prstGeom>
          <a:noFill/>
          <a:ln cap="flat" cmpd="sng" w="9525">
            <a:solidFill>
              <a:schemeClr val="dk2"/>
            </a:solidFill>
            <a:prstDash val="solid"/>
            <a:round/>
            <a:headEnd len="med" w="med" type="none"/>
            <a:tailEnd len="med" w="med" type="triangle"/>
          </a:ln>
        </p:spPr>
      </p:cxnSp>
      <p:sp>
        <p:nvSpPr>
          <p:cNvPr id="696" name="Google Shape;696;p33"/>
          <p:cNvSpPr/>
          <p:nvPr/>
        </p:nvSpPr>
        <p:spPr>
          <a:xfrm>
            <a:off x="5246440" y="1573989"/>
            <a:ext cx="10413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gen=3,id=1</a:t>
            </a:r>
            <a:endParaRPr sz="1100">
              <a:latin typeface="Roboto"/>
              <a:ea typeface="Roboto"/>
              <a:cs typeface="Roboto"/>
              <a:sym typeface="Roboto"/>
            </a:endParaRPr>
          </a:p>
          <a:p>
            <a:pPr indent="0" lvl="0" marL="0" rtl="0" algn="ctr">
              <a:spcBef>
                <a:spcPts val="0"/>
              </a:spcBef>
              <a:spcAft>
                <a:spcPts val="0"/>
              </a:spcAft>
              <a:buNone/>
            </a:pPr>
            <a:r>
              <a:rPr lang="en-GB" sz="1100">
                <a:latin typeface="Roboto"/>
                <a:ea typeface="Roboto"/>
                <a:cs typeface="Roboto"/>
                <a:sym typeface="Roboto"/>
              </a:rPr>
              <a:t>count=3</a:t>
            </a:r>
            <a:endParaRPr sz="1100">
              <a:latin typeface="Roboto"/>
              <a:ea typeface="Roboto"/>
              <a:cs typeface="Roboto"/>
              <a:sym typeface="Roboto"/>
            </a:endParaRPr>
          </a:p>
        </p:txBody>
      </p:sp>
      <p:cxnSp>
        <p:nvCxnSpPr>
          <p:cNvPr id="697" name="Google Shape;697;p33"/>
          <p:cNvCxnSpPr>
            <a:stCxn id="696" idx="1"/>
            <a:endCxn id="693" idx="3"/>
          </p:cNvCxnSpPr>
          <p:nvPr/>
        </p:nvCxnSpPr>
        <p:spPr>
          <a:xfrm rot="10800000">
            <a:off x="4900840" y="1434189"/>
            <a:ext cx="345600" cy="31020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33"/>
          <p:cNvCxnSpPr>
            <a:stCxn id="696" idx="1"/>
            <a:endCxn id="692" idx="3"/>
          </p:cNvCxnSpPr>
          <p:nvPr/>
        </p:nvCxnSpPr>
        <p:spPr>
          <a:xfrm flipH="1">
            <a:off x="4900840" y="1744389"/>
            <a:ext cx="345600" cy="38790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p33"/>
          <p:cNvSpPr txBox="1"/>
          <p:nvPr/>
        </p:nvSpPr>
        <p:spPr>
          <a:xfrm>
            <a:off x="525600" y="2837600"/>
            <a:ext cx="8091600" cy="20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Within the scope of a file system, entries are </a:t>
            </a:r>
            <a:r>
              <a:rPr b="1" lang="en-GB" sz="1600">
                <a:latin typeface="Roboto"/>
                <a:ea typeface="Roboto"/>
                <a:cs typeface="Roboto"/>
                <a:sym typeface="Roboto"/>
              </a:rPr>
              <a:t>identified by </a:t>
            </a:r>
            <a:r>
              <a:rPr b="1" i="1" lang="en-GB" sz="1600">
                <a:latin typeface="Roboto"/>
                <a:ea typeface="Roboto"/>
                <a:cs typeface="Roboto"/>
                <a:sym typeface="Roboto"/>
              </a:rPr>
              <a:t>(generation, id)</a:t>
            </a:r>
            <a:r>
              <a:rPr lang="en-GB" sz="1600">
                <a:latin typeface="Roboto"/>
                <a:ea typeface="Roboto"/>
                <a:cs typeface="Roboto"/>
                <a:sym typeface="Roboto"/>
              </a:rPr>
              <a:t> in the header.</a:t>
            </a:r>
            <a:br>
              <a:rPr lang="en-GB" sz="1600">
                <a:latin typeface="Roboto"/>
                <a:ea typeface="Roboto"/>
                <a:cs typeface="Roboto"/>
                <a:sym typeface="Roboto"/>
              </a:rPr>
            </a:br>
            <a:r>
              <a:rPr lang="en-GB" sz="1600">
                <a:latin typeface="Roboto"/>
                <a:ea typeface="Roboto"/>
                <a:cs typeface="Roboto"/>
                <a:sym typeface="Roboto"/>
              </a:rPr>
              <a:t>The entry header also contains a </a:t>
            </a:r>
            <a:r>
              <a:rPr b="1" lang="en-GB" sz="1600">
                <a:latin typeface="Roboto"/>
                <a:ea typeface="Roboto"/>
                <a:cs typeface="Roboto"/>
                <a:sym typeface="Roboto"/>
              </a:rPr>
              <a:t>running </a:t>
            </a:r>
            <a:r>
              <a:rPr b="1" i="1" lang="en-GB" sz="1600">
                <a:latin typeface="Roboto"/>
                <a:ea typeface="Roboto"/>
                <a:cs typeface="Roboto"/>
                <a:sym typeface="Roboto"/>
              </a:rPr>
              <a:t>count</a:t>
            </a:r>
            <a:r>
              <a:rPr b="1" lang="en-GB" sz="1600">
                <a:latin typeface="Roboto"/>
                <a:ea typeface="Roboto"/>
                <a:cs typeface="Roboto"/>
                <a:sym typeface="Roboto"/>
              </a:rPr>
              <a:t> </a:t>
            </a:r>
            <a:r>
              <a:rPr lang="en-GB" sz="1600">
                <a:latin typeface="Roboto"/>
                <a:ea typeface="Roboto"/>
                <a:cs typeface="Roboto"/>
                <a:sym typeface="Roboto"/>
              </a:rPr>
              <a:t>of all entries written since gen 1</a:t>
            </a:r>
            <a:r>
              <a:rPr b="1" lang="en-GB" sz="1600">
                <a:latin typeface="Roboto"/>
                <a:ea typeface="Roboto"/>
                <a:cs typeface="Roboto"/>
                <a:sym typeface="Roboto"/>
              </a:rPr>
              <a:t>.</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a:r>
            <a:r>
              <a:rPr i="1" lang="en-GB" sz="1600">
                <a:solidFill>
                  <a:schemeClr val="dk1"/>
                </a:solidFill>
                <a:latin typeface="Roboto"/>
                <a:ea typeface="Roboto"/>
                <a:cs typeface="Roboto"/>
                <a:sym typeface="Roboto"/>
              </a:rPr>
              <a:t>(generation, id)</a:t>
            </a:r>
            <a:r>
              <a:rPr lang="en-GB" sz="1600">
                <a:solidFill>
                  <a:schemeClr val="dk1"/>
                </a:solidFill>
                <a:latin typeface="Roboto"/>
                <a:ea typeface="Roboto"/>
                <a:cs typeface="Roboto"/>
                <a:sym typeface="Roboto"/>
              </a:rPr>
              <a:t> induces </a:t>
            </a:r>
            <a:r>
              <a:rPr b="1" lang="en-GB" sz="1600">
                <a:solidFill>
                  <a:schemeClr val="dk1"/>
                </a:solidFill>
                <a:latin typeface="Roboto"/>
                <a:ea typeface="Roboto"/>
                <a:cs typeface="Roboto"/>
                <a:sym typeface="Roboto"/>
              </a:rPr>
              <a:t>total ordering for replay</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a:r>
            <a:r>
              <a:rPr i="1" lang="en-GB" sz="1600">
                <a:solidFill>
                  <a:schemeClr val="dk1"/>
                </a:solidFill>
                <a:latin typeface="Roboto"/>
                <a:ea typeface="Roboto"/>
                <a:cs typeface="Roboto"/>
                <a:sym typeface="Roboto"/>
              </a:rPr>
              <a:t>count</a:t>
            </a:r>
            <a:r>
              <a:rPr lang="en-GB" sz="1600">
                <a:solidFill>
                  <a:schemeClr val="dk1"/>
                </a:solidFill>
                <a:latin typeface="Roboto"/>
                <a:ea typeface="Roboto"/>
                <a:cs typeface="Roboto"/>
                <a:sym typeface="Roboto"/>
              </a:rPr>
              <a:t> is used to </a:t>
            </a:r>
            <a:r>
              <a:rPr b="1" lang="en-GB" sz="1600">
                <a:solidFill>
                  <a:schemeClr val="dk1"/>
                </a:solidFill>
                <a:latin typeface="Roboto"/>
                <a:ea typeface="Roboto"/>
                <a:cs typeface="Roboto"/>
                <a:sym typeface="Roboto"/>
              </a:rPr>
              <a:t>detect missing entries</a:t>
            </a:r>
            <a:r>
              <a:rPr lang="en-GB" sz="1600">
                <a:solidFill>
                  <a:schemeClr val="dk1"/>
                </a:solidFill>
                <a:latin typeface="Roboto"/>
                <a:ea typeface="Roboto"/>
                <a:cs typeface="Roboto"/>
                <a:sym typeface="Roboto"/>
              </a:rPr>
              <a:t> in generation </a:t>
            </a:r>
            <a:r>
              <a:rPr i="1" lang="en-GB" sz="1600">
                <a:solidFill>
                  <a:schemeClr val="dk1"/>
                </a:solidFill>
                <a:latin typeface="Roboto"/>
                <a:ea typeface="Roboto"/>
                <a:cs typeface="Roboto"/>
                <a:sym typeface="Roboto"/>
              </a:rPr>
              <a:t>G - 1</a:t>
            </a:r>
            <a:r>
              <a:rPr lang="en-GB" sz="1600">
                <a:solidFill>
                  <a:schemeClr val="dk1"/>
                </a:solidFill>
                <a:latin typeface="Roboto"/>
                <a:ea typeface="Roboto"/>
                <a:cs typeface="Roboto"/>
                <a:sym typeface="Roboto"/>
              </a:rPr>
              <a:t> when replaying entry </a:t>
            </a:r>
            <a:r>
              <a:rPr i="1" lang="en-GB" sz="1600">
                <a:solidFill>
                  <a:schemeClr val="dk1"/>
                </a:solidFill>
                <a:latin typeface="Roboto"/>
                <a:ea typeface="Roboto"/>
                <a:cs typeface="Roboto"/>
                <a:sym typeface="Roboto"/>
              </a:rPr>
              <a:t>(G,1)</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b="1" lang="en-GB" sz="1600">
                <a:solidFill>
                  <a:schemeClr val="dk1"/>
                </a:solidFill>
                <a:latin typeface="Roboto"/>
                <a:ea typeface="Roboto"/>
                <a:cs typeface="Roboto"/>
                <a:sym typeface="Roboto"/>
              </a:rPr>
              <a:t>Have to start a new generation for an entry iff the entry depends on any previous entry.</a:t>
            </a:r>
            <a:endParaRPr b="1" sz="1600">
              <a:solidFill>
                <a:schemeClr val="dk1"/>
              </a:solidFill>
              <a:latin typeface="Roboto"/>
              <a:ea typeface="Roboto"/>
              <a:cs typeface="Roboto"/>
              <a:sym typeface="Roboto"/>
            </a:endParaRPr>
          </a:p>
        </p:txBody>
      </p:sp>
      <p:cxnSp>
        <p:nvCxnSpPr>
          <p:cNvPr id="700" name="Google Shape;700;p33"/>
          <p:cNvCxnSpPr/>
          <p:nvPr/>
        </p:nvCxnSpPr>
        <p:spPr>
          <a:xfrm>
            <a:off x="3656806" y="1180575"/>
            <a:ext cx="0" cy="1542300"/>
          </a:xfrm>
          <a:prstGeom prst="straightConnector1">
            <a:avLst/>
          </a:prstGeom>
          <a:noFill/>
          <a:ln cap="flat" cmpd="sng" w="9525">
            <a:solidFill>
              <a:srgbClr val="000000"/>
            </a:solidFill>
            <a:prstDash val="solid"/>
            <a:round/>
            <a:headEnd len="med" w="med" type="none"/>
            <a:tailEnd len="med" w="med" type="none"/>
          </a:ln>
        </p:spPr>
      </p:cxnSp>
      <p:cxnSp>
        <p:nvCxnSpPr>
          <p:cNvPr id="701" name="Google Shape;701;p33"/>
          <p:cNvCxnSpPr/>
          <p:nvPr/>
        </p:nvCxnSpPr>
        <p:spPr>
          <a:xfrm>
            <a:off x="5073601" y="1180575"/>
            <a:ext cx="0" cy="1542300"/>
          </a:xfrm>
          <a:prstGeom prst="straightConnector1">
            <a:avLst/>
          </a:prstGeom>
          <a:noFill/>
          <a:ln cap="flat" cmpd="sng" w="9525">
            <a:solidFill>
              <a:srgbClr val="000000"/>
            </a:solidFill>
            <a:prstDash val="solid"/>
            <a:round/>
            <a:headEnd len="med" w="med" type="none"/>
            <a:tailEnd len="med" w="med" type="none"/>
          </a:ln>
        </p:spPr>
      </p:cxnSp>
      <p:sp>
        <p:nvSpPr>
          <p:cNvPr id="702" name="Google Shape;702;p33"/>
          <p:cNvSpPr/>
          <p:nvPr/>
        </p:nvSpPr>
        <p:spPr>
          <a:xfrm>
            <a:off x="2427772" y="2438540"/>
            <a:ext cx="1041300" cy="1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Generation 1</a:t>
            </a:r>
            <a:endParaRPr sz="1100">
              <a:latin typeface="Roboto"/>
              <a:ea typeface="Roboto"/>
              <a:cs typeface="Roboto"/>
              <a:sym typeface="Roboto"/>
            </a:endParaRPr>
          </a:p>
        </p:txBody>
      </p:sp>
      <p:sp>
        <p:nvSpPr>
          <p:cNvPr id="703" name="Google Shape;703;p33"/>
          <p:cNvSpPr/>
          <p:nvPr/>
        </p:nvSpPr>
        <p:spPr>
          <a:xfrm>
            <a:off x="3844567" y="2438540"/>
            <a:ext cx="1041300" cy="1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Generation 2</a:t>
            </a:r>
            <a:endParaRPr sz="1100">
              <a:latin typeface="Roboto"/>
              <a:ea typeface="Roboto"/>
              <a:cs typeface="Roboto"/>
              <a:sym typeface="Roboto"/>
            </a:endParaRPr>
          </a:p>
        </p:txBody>
      </p:sp>
      <p:sp>
        <p:nvSpPr>
          <p:cNvPr id="704" name="Google Shape;704;p33"/>
          <p:cNvSpPr/>
          <p:nvPr/>
        </p:nvSpPr>
        <p:spPr>
          <a:xfrm>
            <a:off x="5277717" y="2438540"/>
            <a:ext cx="1041300" cy="1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Generation 3</a:t>
            </a:r>
            <a:endParaRPr sz="11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34"/>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a:t>
            </a:r>
            <a:r>
              <a:rPr lang="en-GB">
                <a:solidFill>
                  <a:srgbClr val="000000"/>
                </a:solidFill>
                <a:latin typeface="Roboto"/>
                <a:ea typeface="Roboto"/>
                <a:cs typeface="Roboto"/>
                <a:sym typeface="Roboto"/>
              </a:rPr>
              <a:t>: Dependencies (4)</a:t>
            </a:r>
            <a:endParaRPr>
              <a:solidFill>
                <a:srgbClr val="000000"/>
              </a:solidFill>
              <a:latin typeface="Roboto"/>
              <a:ea typeface="Roboto"/>
              <a:cs typeface="Roboto"/>
              <a:sym typeface="Roboto"/>
            </a:endParaRPr>
          </a:p>
        </p:txBody>
      </p:sp>
      <p:sp>
        <p:nvSpPr>
          <p:cNvPr id="710" name="Google Shape;71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11" name="Google Shape;711;p34"/>
          <p:cNvSpPr txBox="1"/>
          <p:nvPr/>
        </p:nvSpPr>
        <p:spPr>
          <a:xfrm>
            <a:off x="525600" y="1634475"/>
            <a:ext cx="7695600" cy="14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There is one more (significant) complication to this scheme to </a:t>
            </a:r>
            <a:r>
              <a:rPr lang="en-GB" sz="1600">
                <a:latin typeface="Roboto"/>
                <a:ea typeface="Roboto"/>
                <a:cs typeface="Roboto"/>
                <a:sym typeface="Roboto"/>
              </a:rPr>
              <a:t>accommodate both</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efficient garbage collection during logging</a:t>
            </a:r>
            <a:endParaRPr sz="1600">
              <a:latin typeface="Roboto"/>
              <a:ea typeface="Roboto"/>
              <a:cs typeface="Roboto"/>
              <a:sym typeface="Roboto"/>
            </a:endParaRPr>
          </a:p>
          <a:p>
            <a:pPr indent="-330200" lvl="0" marL="457200" rtl="0" algn="l">
              <a:spcBef>
                <a:spcPts val="1000"/>
              </a:spcBef>
              <a:spcAft>
                <a:spcPts val="0"/>
              </a:spcAft>
              <a:buSzPts val="1600"/>
              <a:buFont typeface="Roboto"/>
              <a:buChar char="●"/>
            </a:pPr>
            <a:r>
              <a:rPr lang="en-GB" sz="1600">
                <a:latin typeface="Roboto"/>
                <a:ea typeface="Roboto"/>
                <a:cs typeface="Roboto"/>
                <a:sym typeface="Roboto"/>
              </a:rPr>
              <a:t>ZFS’s mechanism for coordinating on-disk changes (txg sync).</a:t>
            </a:r>
            <a:endParaRPr sz="1600">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 Insufficient time to discuss this here, but backup slides are available.</a:t>
            </a:r>
            <a:endParaRPr sz="16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35"/>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Algorithm (Intuition)</a:t>
            </a:r>
            <a:endParaRPr>
              <a:solidFill>
                <a:srgbClr val="000000"/>
              </a:solidFill>
              <a:latin typeface="Roboto"/>
              <a:ea typeface="Roboto"/>
              <a:cs typeface="Roboto"/>
              <a:sym typeface="Roboto"/>
            </a:endParaRPr>
          </a:p>
        </p:txBody>
      </p:sp>
      <p:sp>
        <p:nvSpPr>
          <p:cNvPr id="717" name="Google Shape;71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18" name="Google Shape;718;p35"/>
          <p:cNvSpPr txBox="1"/>
          <p:nvPr/>
        </p:nvSpPr>
        <p:spPr>
          <a:xfrm>
            <a:off x="543900" y="932700"/>
            <a:ext cx="8079300" cy="3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To replay a given file system </a:t>
            </a:r>
            <a:r>
              <a:rPr i="1" lang="en-GB" sz="1600">
                <a:latin typeface="Roboto"/>
                <a:ea typeface="Roboto"/>
                <a:cs typeface="Roboto"/>
                <a:sym typeface="Roboto"/>
              </a:rPr>
              <a:t>FS</a:t>
            </a:r>
            <a:r>
              <a:rPr lang="en-GB" sz="1600">
                <a:latin typeface="Roboto"/>
                <a:ea typeface="Roboto"/>
                <a:cs typeface="Roboto"/>
                <a:sym typeface="Roboto"/>
              </a:rPr>
              <a:t>:</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latin typeface="Roboto"/>
                <a:ea typeface="Roboto"/>
                <a:cs typeface="Roboto"/>
                <a:sym typeface="Roboto"/>
              </a:rPr>
              <a:t>Find all of FS’s entries (traversal algorithm + attribution by GUID).</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Put entries into a sorted list (sorting key: </a:t>
            </a:r>
            <a:r>
              <a:rPr i="1" lang="en-GB" sz="1600">
                <a:latin typeface="Roboto"/>
                <a:ea typeface="Roboto"/>
                <a:cs typeface="Roboto"/>
                <a:sym typeface="Roboto"/>
              </a:rPr>
              <a:t>(generation, id)</a:t>
            </a:r>
            <a:r>
              <a:rPr lang="en-GB" sz="1600">
                <a:latin typeface="Roboto"/>
                <a:ea typeface="Roboto"/>
                <a:cs typeface="Roboto"/>
                <a:sym typeface="Roboto"/>
              </a:rPr>
              <a: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replay_position, count := (0,0), 0 </a:t>
            </a:r>
            <a:r>
              <a:rPr b="1" lang="en-GB" sz="1600">
                <a:latin typeface="Roboto"/>
                <a:ea typeface="Roboto"/>
                <a:cs typeface="Roboto"/>
                <a:sym typeface="Roboto"/>
              </a:rPr>
              <a:t>if</a:t>
            </a:r>
            <a:r>
              <a:rPr lang="en-GB" sz="1600">
                <a:latin typeface="Roboto"/>
                <a:ea typeface="Roboto"/>
                <a:cs typeface="Roboto"/>
                <a:sym typeface="Roboto"/>
              </a:rPr>
              <a:t> first replay attempt </a:t>
            </a:r>
            <a:r>
              <a:rPr b="1" lang="en-GB" sz="1600">
                <a:latin typeface="Roboto"/>
                <a:ea typeface="Roboto"/>
                <a:cs typeface="Roboto"/>
                <a:sym typeface="Roboto"/>
              </a:rPr>
              <a:t>else</a:t>
            </a:r>
            <a:r>
              <a:rPr lang="en-GB" sz="1600">
                <a:latin typeface="Roboto"/>
                <a:ea typeface="Roboto"/>
                <a:cs typeface="Roboto"/>
                <a:sym typeface="Roboto"/>
              </a:rPr>
              <a:t> restore from main pool</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GB" sz="1600">
                <a:latin typeface="Roboto"/>
                <a:ea typeface="Roboto"/>
                <a:cs typeface="Roboto"/>
                <a:sym typeface="Roboto"/>
              </a:rPr>
              <a:t>for</a:t>
            </a:r>
            <a:r>
              <a:rPr lang="en-GB" sz="1600">
                <a:latin typeface="Roboto"/>
                <a:ea typeface="Roboto"/>
                <a:cs typeface="Roboto"/>
                <a:sym typeface="Roboto"/>
              </a:rPr>
              <a:t> entry </a:t>
            </a:r>
            <a:r>
              <a:rPr b="1" lang="en-GB" sz="1600">
                <a:latin typeface="Roboto"/>
                <a:ea typeface="Roboto"/>
                <a:cs typeface="Roboto"/>
                <a:sym typeface="Roboto"/>
              </a:rPr>
              <a:t>in</a:t>
            </a:r>
            <a:r>
              <a:rPr lang="en-GB" sz="1600">
                <a:latin typeface="Roboto"/>
                <a:ea typeface="Roboto"/>
                <a:cs typeface="Roboto"/>
                <a:sym typeface="Roboto"/>
              </a:rPr>
              <a:t> sorted_list:</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b="1" lang="en-GB" sz="1600">
                <a:latin typeface="Roboto"/>
                <a:ea typeface="Roboto"/>
                <a:cs typeface="Roboto"/>
                <a:sym typeface="Roboto"/>
              </a:rPr>
              <a:t>if</a:t>
            </a:r>
            <a:r>
              <a:rPr lang="en-GB" sz="1600">
                <a:latin typeface="Roboto"/>
                <a:ea typeface="Roboto"/>
                <a:cs typeface="Roboto"/>
                <a:sym typeface="Roboto"/>
              </a:rPr>
              <a:t> (entry.generation, entry.id) &lt; replay_position: continue // already replayed</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i</a:t>
            </a:r>
            <a:r>
              <a:rPr b="1" lang="en-GB" sz="1600">
                <a:latin typeface="Roboto"/>
                <a:ea typeface="Roboto"/>
                <a:cs typeface="Roboto"/>
                <a:sym typeface="Roboto"/>
              </a:rPr>
              <a:t>f</a:t>
            </a:r>
            <a:r>
              <a:rPr lang="en-GB" sz="1600">
                <a:latin typeface="Roboto"/>
                <a:ea typeface="Roboto"/>
                <a:cs typeface="Roboto"/>
                <a:sym typeface="Roboto"/>
              </a:rPr>
              <a:t> entry.generation &gt; replay_position.generation:</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check entry.count == count; fail “missing entries” if they do not match</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replay_position = (entry.generation, 0)</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count++</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replay_position.id = entry.id // must be monotonically increasing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in one tx:</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b="1" lang="en-GB" sz="1600">
                <a:latin typeface="Roboto"/>
                <a:ea typeface="Roboto"/>
                <a:cs typeface="Roboto"/>
                <a:sym typeface="Roboto"/>
              </a:rPr>
              <a:t>replay</a:t>
            </a:r>
            <a:r>
              <a:rPr lang="en-GB" sz="1600">
                <a:latin typeface="Roboto"/>
                <a:ea typeface="Roboto"/>
                <a:cs typeface="Roboto"/>
                <a:sym typeface="Roboto"/>
              </a:rPr>
              <a:t> entry</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b="1" lang="en-GB" sz="1600">
                <a:latin typeface="Roboto"/>
                <a:ea typeface="Roboto"/>
                <a:cs typeface="Roboto"/>
                <a:sym typeface="Roboto"/>
              </a:rPr>
              <a:t>persist</a:t>
            </a:r>
            <a:r>
              <a:rPr lang="en-GB" sz="1600">
                <a:latin typeface="Roboto"/>
                <a:ea typeface="Roboto"/>
                <a:cs typeface="Roboto"/>
                <a:sym typeface="Roboto"/>
              </a:rPr>
              <a:t> replay_position </a:t>
            </a:r>
            <a:r>
              <a:rPr b="1" lang="en-GB" sz="1600">
                <a:latin typeface="Roboto"/>
                <a:ea typeface="Roboto"/>
                <a:cs typeface="Roboto"/>
                <a:sym typeface="Roboto"/>
              </a:rPr>
              <a:t>and</a:t>
            </a:r>
            <a:r>
              <a:rPr lang="en-GB" sz="1600">
                <a:latin typeface="Roboto"/>
                <a:ea typeface="Roboto"/>
                <a:cs typeface="Roboto"/>
                <a:sym typeface="Roboto"/>
              </a:rPr>
              <a:t> count </a:t>
            </a:r>
            <a:r>
              <a:rPr b="1" lang="en-GB" sz="1600">
                <a:latin typeface="Roboto"/>
                <a:ea typeface="Roboto"/>
                <a:cs typeface="Roboto"/>
                <a:sym typeface="Roboto"/>
              </a:rPr>
              <a:t>in main pool</a:t>
            </a:r>
            <a:endParaRPr sz="16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36"/>
          <p:cNvPicPr preferRelativeResize="0"/>
          <p:nvPr/>
        </p:nvPicPr>
        <p:blipFill>
          <a:blip r:embed="rId3">
            <a:alphaModFix/>
          </a:blip>
          <a:stretch>
            <a:fillRect/>
          </a:stretch>
        </p:blipFill>
        <p:spPr>
          <a:xfrm>
            <a:off x="293176" y="751450"/>
            <a:ext cx="4309152" cy="3231846"/>
          </a:xfrm>
          <a:prstGeom prst="rect">
            <a:avLst/>
          </a:prstGeom>
          <a:noFill/>
          <a:ln>
            <a:noFill/>
          </a:ln>
        </p:spPr>
      </p:pic>
      <p:sp>
        <p:nvSpPr>
          <p:cNvPr id="724" name="Google Shape;724;p36"/>
          <p:cNvSpPr txBox="1"/>
          <p:nvPr>
            <p:ph idx="4294967295" type="ctrTitle"/>
          </p:nvPr>
        </p:nvSpPr>
        <p:spPr>
          <a:xfrm>
            <a:off x="446400" y="204825"/>
            <a:ext cx="821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Preliminary Performance Evaluation; 4k writes</a:t>
            </a:r>
            <a:endParaRPr>
              <a:solidFill>
                <a:srgbClr val="000000"/>
              </a:solidFill>
              <a:latin typeface="Roboto"/>
              <a:ea typeface="Roboto"/>
              <a:cs typeface="Roboto"/>
              <a:sym typeface="Roboto"/>
            </a:endParaRPr>
          </a:p>
        </p:txBody>
      </p:sp>
      <p:sp>
        <p:nvSpPr>
          <p:cNvPr id="725" name="Google Shape;72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726" name="Google Shape;726;p36"/>
          <p:cNvPicPr preferRelativeResize="0"/>
          <p:nvPr/>
        </p:nvPicPr>
        <p:blipFill rotWithShape="1">
          <a:blip r:embed="rId4">
            <a:alphaModFix/>
          </a:blip>
          <a:srcRect b="0" l="0" r="0" t="0"/>
          <a:stretch/>
        </p:blipFill>
        <p:spPr>
          <a:xfrm>
            <a:off x="4518875" y="737274"/>
            <a:ext cx="4346880" cy="3260202"/>
          </a:xfrm>
          <a:prstGeom prst="rect">
            <a:avLst/>
          </a:prstGeom>
          <a:noFill/>
          <a:ln>
            <a:noFill/>
          </a:ln>
        </p:spPr>
      </p:pic>
      <p:sp>
        <p:nvSpPr>
          <p:cNvPr id="727" name="Google Shape;727;p36"/>
          <p:cNvSpPr txBox="1"/>
          <p:nvPr/>
        </p:nvSpPr>
        <p:spPr>
          <a:xfrm>
            <a:off x="2552175" y="4146500"/>
            <a:ext cx="4548600" cy="764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Up to 6.8x speedup over ZIL-LWB @ numjobs=2.</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4x speedup maintained until peak async IOPS.</a:t>
            </a:r>
            <a:endParaRPr sz="1600">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37"/>
          <p:cNvPicPr preferRelativeResize="0"/>
          <p:nvPr/>
        </p:nvPicPr>
        <p:blipFill>
          <a:blip r:embed="rId3">
            <a:alphaModFix/>
          </a:blip>
          <a:stretch>
            <a:fillRect/>
          </a:stretch>
        </p:blipFill>
        <p:spPr>
          <a:xfrm>
            <a:off x="4005500" y="932175"/>
            <a:ext cx="5015648" cy="3761742"/>
          </a:xfrm>
          <a:prstGeom prst="rect">
            <a:avLst/>
          </a:prstGeom>
          <a:noFill/>
          <a:ln>
            <a:noFill/>
          </a:ln>
        </p:spPr>
      </p:pic>
      <p:sp>
        <p:nvSpPr>
          <p:cNvPr id="733" name="Google Shape;733;p37"/>
          <p:cNvSpPr txBox="1"/>
          <p:nvPr>
            <p:ph idx="4294967295" type="ctrTitle"/>
          </p:nvPr>
        </p:nvSpPr>
        <p:spPr>
          <a:xfrm>
            <a:off x="446400" y="204825"/>
            <a:ext cx="821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Preliminary Performance Evaluation; 4k writes</a:t>
            </a:r>
            <a:endParaRPr>
              <a:solidFill>
                <a:srgbClr val="000000"/>
              </a:solidFill>
              <a:latin typeface="Roboto"/>
              <a:ea typeface="Roboto"/>
              <a:cs typeface="Roboto"/>
              <a:sym typeface="Roboto"/>
            </a:endParaRPr>
          </a:p>
        </p:txBody>
      </p:sp>
      <p:sp>
        <p:nvSpPr>
          <p:cNvPr id="734" name="Google Shape;73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735" name="Google Shape;735;p37"/>
          <p:cNvGraphicFramePr/>
          <p:nvPr/>
        </p:nvGraphicFramePr>
        <p:xfrm>
          <a:off x="255975" y="1083800"/>
          <a:ext cx="3000000" cy="3000000"/>
        </p:xfrm>
        <a:graphic>
          <a:graphicData uri="http://schemas.openxmlformats.org/drawingml/2006/table">
            <a:tbl>
              <a:tblPr>
                <a:noFill/>
                <a:tableStyleId>{3413DC56-B428-43B4-950C-B94824594D95}</a:tableStyleId>
              </a:tblPr>
              <a:tblGrid>
                <a:gridCol w="936725"/>
                <a:gridCol w="840425"/>
                <a:gridCol w="840425"/>
                <a:gridCol w="840425"/>
              </a:tblGrid>
              <a:tr h="194100">
                <a:tc>
                  <a:txBody>
                    <a:bodyPr/>
                    <a:lstStyle/>
                    <a:p>
                      <a:pPr indent="0" lvl="0" marL="0" rtl="0" algn="ctr">
                        <a:lnSpc>
                          <a:spcPct val="115000"/>
                        </a:lnSpc>
                        <a:spcBef>
                          <a:spcPts val="0"/>
                        </a:spcBef>
                        <a:spcAft>
                          <a:spcPts val="0"/>
                        </a:spcAft>
                        <a:buNone/>
                      </a:pPr>
                      <a:r>
                        <a:rPr b="1" lang="en-GB" sz="1200">
                          <a:latin typeface="Roboto"/>
                          <a:ea typeface="Roboto"/>
                          <a:cs typeface="Roboto"/>
                          <a:sym typeface="Roboto"/>
                        </a:rPr>
                        <a:t>latency[us]</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1</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4</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8</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fsdax</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2.9</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7.4</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17.5</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async</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4.7</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11.6</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12.0</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zil-lwb</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48.0</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62.0</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95.1</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spcBef>
                          <a:spcPts val="0"/>
                        </a:spcBef>
                        <a:spcAft>
                          <a:spcPts val="0"/>
                        </a:spcAft>
                        <a:buNone/>
                      </a:pPr>
                      <a:r>
                        <a:rPr b="1" lang="en-GB" sz="1200">
                          <a:solidFill>
                            <a:srgbClr val="674EA7"/>
                          </a:solidFill>
                          <a:latin typeface="Roboto"/>
                          <a:ea typeface="Roboto"/>
                          <a:cs typeface="Roboto"/>
                          <a:sym typeface="Roboto"/>
                        </a:rPr>
                        <a:t>zil-pmem</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solidFill>
                            <a:srgbClr val="674EA7"/>
                          </a:solidFill>
                          <a:latin typeface="Roboto"/>
                          <a:ea typeface="Roboto"/>
                          <a:cs typeface="Roboto"/>
                          <a:sym typeface="Roboto"/>
                        </a:rPr>
                        <a:t>7.1</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solidFill>
                            <a:srgbClr val="674EA7"/>
                          </a:solidFill>
                          <a:latin typeface="Roboto"/>
                          <a:ea typeface="Roboto"/>
                          <a:cs typeface="Roboto"/>
                          <a:sym typeface="Roboto"/>
                        </a:rPr>
                        <a:t>14.8</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solidFill>
                            <a:srgbClr val="674EA7"/>
                          </a:solidFill>
                          <a:latin typeface="Roboto"/>
                          <a:ea typeface="Roboto"/>
                          <a:cs typeface="Roboto"/>
                          <a:sym typeface="Roboto"/>
                        </a:rPr>
                        <a:t>19.1</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pic>
        <p:nvPicPr>
          <p:cNvPr id="736" name="Google Shape;736;p37"/>
          <p:cNvPicPr preferRelativeResize="0"/>
          <p:nvPr/>
        </p:nvPicPr>
        <p:blipFill>
          <a:blip r:embed="rId4">
            <a:alphaModFix/>
          </a:blip>
          <a:stretch>
            <a:fillRect/>
          </a:stretch>
        </p:blipFill>
        <p:spPr>
          <a:xfrm>
            <a:off x="255975" y="2220147"/>
            <a:ext cx="3694376" cy="277078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38"/>
          <p:cNvSpPr txBox="1"/>
          <p:nvPr>
            <p:ph idx="4294967295" type="ctrTitle"/>
          </p:nvPr>
        </p:nvSpPr>
        <p:spPr>
          <a:xfrm>
            <a:off x="446400" y="204825"/>
            <a:ext cx="8323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Preliminary Correctness Evaluation</a:t>
            </a:r>
            <a:endParaRPr>
              <a:solidFill>
                <a:srgbClr val="000000"/>
              </a:solidFill>
              <a:latin typeface="Roboto"/>
              <a:ea typeface="Roboto"/>
              <a:cs typeface="Roboto"/>
              <a:sym typeface="Roboto"/>
            </a:endParaRPr>
          </a:p>
        </p:txBody>
      </p:sp>
      <p:sp>
        <p:nvSpPr>
          <p:cNvPr id="742" name="Google Shape;74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43" name="Google Shape;743;p38"/>
          <p:cNvSpPr txBox="1"/>
          <p:nvPr/>
        </p:nvSpPr>
        <p:spPr>
          <a:xfrm>
            <a:off x="525600" y="948675"/>
            <a:ext cx="7817400" cy="3640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GB" sz="1600">
                <a:latin typeface="Roboto"/>
                <a:ea typeface="Roboto"/>
                <a:cs typeface="Roboto"/>
                <a:sym typeface="Roboto"/>
              </a:rPr>
              <a:t>Extensive user-space testing of the PRB data structure.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PRB can be compiled for kernel and user-space.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Testing harness written in Rust (ergonomics + less worrying about correctness of test code).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Testing-strategy:</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Replay logic: declarative table-driven tests.</a:t>
            </a:r>
            <a:endParaRPr sz="1600">
              <a:latin typeface="Roboto"/>
              <a:ea typeface="Roboto"/>
              <a:cs typeface="Roboto"/>
              <a:sym typeface="Roboto"/>
            </a:endParaRPr>
          </a:p>
          <a:p>
            <a:pPr indent="-330200" lvl="3" marL="1828800" rtl="0" algn="l">
              <a:spcBef>
                <a:spcPts val="0"/>
              </a:spcBef>
              <a:spcAft>
                <a:spcPts val="0"/>
              </a:spcAft>
              <a:buSzPts val="1600"/>
              <a:buFont typeface="Roboto"/>
              <a:buChar char="●"/>
            </a:pPr>
            <a:r>
              <a:rPr lang="en-GB" sz="1600">
                <a:latin typeface="Roboto"/>
                <a:ea typeface="Roboto"/>
                <a:cs typeface="Roboto"/>
                <a:sym typeface="Roboto"/>
              </a:rPr>
              <a:t>PRB code is structured to allows input and crash scenarios that cannot be triggered easily within ZFS.</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Crash tests for assertions that check invalid usage of PRB API.</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Basic round-trip tests for log entry write and replay.</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gcov-based code coverage used for guidance (</a:t>
            </a:r>
            <a:r>
              <a:rPr lang="en-GB" sz="1600">
                <a:solidFill>
                  <a:schemeClr val="dk1"/>
                </a:solidFill>
                <a:latin typeface="Roboto"/>
                <a:ea typeface="Roboto"/>
                <a:cs typeface="Roboto"/>
                <a:sym typeface="Roboto"/>
              </a:rPr>
              <a:t>70% coverage ATM).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The two major ZIL tests in the ZFS integration test suite pass.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PMEM-specific checks not yet done with current PRB design.</a:t>
            </a:r>
            <a:endParaRPr sz="16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49" name="Google Shape;749;p39"/>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Summary</a:t>
            </a:r>
            <a:endParaRPr>
              <a:solidFill>
                <a:srgbClr val="000000"/>
              </a:solidFill>
              <a:latin typeface="Roboto"/>
              <a:ea typeface="Roboto"/>
              <a:cs typeface="Roboto"/>
              <a:sym typeface="Roboto"/>
            </a:endParaRPr>
          </a:p>
        </p:txBody>
      </p:sp>
      <p:sp>
        <p:nvSpPr>
          <p:cNvPr id="750" name="Google Shape;750;p39"/>
          <p:cNvSpPr txBox="1"/>
          <p:nvPr/>
        </p:nvSpPr>
        <p:spPr>
          <a:xfrm>
            <a:off x="531700" y="735350"/>
            <a:ext cx="7817400" cy="1425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GB" sz="1600">
                <a:latin typeface="Roboto"/>
                <a:ea typeface="Roboto"/>
                <a:cs typeface="Roboto"/>
                <a:sym typeface="Roboto"/>
              </a:rPr>
              <a:t>Major </a:t>
            </a:r>
            <a:r>
              <a:rPr lang="en-GB" sz="1600">
                <a:latin typeface="Roboto"/>
                <a:ea typeface="Roboto"/>
                <a:cs typeface="Roboto"/>
                <a:sym typeface="Roboto"/>
              </a:rPr>
              <a:t>inefficiencies</a:t>
            </a:r>
            <a:r>
              <a:rPr lang="en-GB" sz="1600">
                <a:latin typeface="Roboto"/>
                <a:ea typeface="Roboto"/>
                <a:cs typeface="Roboto"/>
                <a:sym typeface="Roboto"/>
              </a:rPr>
              <a:t> in using /dev/pmem as OpenZFS SLOG device: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 40us to 70us of unnecessary latency added per 4k sync write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Root cause: block-device oriented software layers (ZIL LWBs, ZIO pipeline).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Our contribution: ZIL-PMEM, a new ZIL that exclusively targets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Integration into ZFS: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PMEM is shared storage pool resource, just like regular devices.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Runtime switch to ZIL-PMEM once PMEM is added to the pool.</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In-PMEM data structure</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Coarsely chunk up PMEM space. Spread entries over chunks.</a:t>
            </a:r>
            <a:endParaRPr sz="1600">
              <a:solidFill>
                <a:schemeClr val="dk1"/>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High performance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Preliminary evaluation shows up to 6.8x speedup over ZIL-LWB.</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Simple but innovative approach to avoid wasting CPU time in PMEM overload situations.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Correctness testing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Methodology is at or above average in </a:t>
            </a:r>
            <a:r>
              <a:rPr lang="en-GB" sz="1600">
                <a:latin typeface="Roboto"/>
                <a:ea typeface="Roboto"/>
                <a:cs typeface="Roboto"/>
                <a:sym typeface="Roboto"/>
              </a:rPr>
              <a:t>academia</a:t>
            </a:r>
            <a:r>
              <a:rPr lang="en-GB" sz="1600">
                <a:latin typeface="Roboto"/>
                <a:ea typeface="Roboto"/>
                <a:cs typeface="Roboto"/>
                <a:sym typeface="Roboto"/>
              </a:rPr>
              <a:t> and industry</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Yet notoriously unsatisfactory.</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More work to do.</a:t>
            </a:r>
            <a:endParaRPr sz="16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56" name="Google Shape;756;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Backup Slides</a:t>
            </a:r>
            <a:endParaRPr/>
          </a:p>
        </p:txBody>
      </p:sp>
      <p:sp>
        <p:nvSpPr>
          <p:cNvPr id="757" name="Google Shape;757;p40"/>
          <p:cNvSpPr txBox="1"/>
          <p:nvPr/>
        </p:nvSpPr>
        <p:spPr>
          <a:xfrm>
            <a:off x="445350" y="2992650"/>
            <a:ext cx="8161800" cy="505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600"/>
              </a:spcAft>
              <a:buNone/>
            </a:pPr>
            <a:r>
              <a:rPr lang="en-GB" sz="1600">
                <a:solidFill>
                  <a:schemeClr val="dk1"/>
                </a:solidFill>
                <a:latin typeface="Roboto"/>
                <a:ea typeface="Roboto"/>
                <a:cs typeface="Roboto"/>
                <a:sym typeface="Roboto"/>
              </a:rPr>
              <a:t>Some finished, some unfinished. For re-use in final presentation.</a:t>
            </a:r>
            <a:endParaRPr sz="16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41"/>
          <p:cNvSpPr/>
          <p:nvPr/>
        </p:nvSpPr>
        <p:spPr>
          <a:xfrm>
            <a:off x="5970550" y="2558825"/>
            <a:ext cx="1235400" cy="136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41"/>
          <p:cNvSpPr txBox="1"/>
          <p:nvPr/>
        </p:nvSpPr>
        <p:spPr>
          <a:xfrm>
            <a:off x="468000" y="811125"/>
            <a:ext cx="5083500" cy="25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dk1"/>
                </a:solidFill>
                <a:latin typeface="Roboto"/>
                <a:ea typeface="Roboto"/>
                <a:cs typeface="Roboto"/>
                <a:sym typeface="Roboto"/>
              </a:rPr>
              <a:t>What happens during sys_write()</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AutoNum type="arabicPeriod"/>
            </a:pPr>
            <a:r>
              <a:rPr lang="en-GB" sz="1600">
                <a:solidFill>
                  <a:schemeClr val="dk1"/>
                </a:solidFill>
                <a:latin typeface="Roboto"/>
                <a:ea typeface="Roboto"/>
                <a:cs typeface="Roboto"/>
                <a:sym typeface="Roboto"/>
              </a:rPr>
              <a:t>Modify in-DRAM data structures (DMU objects).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GB" sz="1600">
                <a:solidFill>
                  <a:schemeClr val="dk1"/>
                </a:solidFill>
                <a:latin typeface="Roboto"/>
                <a:ea typeface="Roboto"/>
                <a:cs typeface="Roboto"/>
                <a:sym typeface="Roboto"/>
              </a:rPr>
              <a:t>Queue in-DRAM representation of ZIL entries that describe the modifications.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GB" sz="1600">
                <a:solidFill>
                  <a:schemeClr val="dk1"/>
                </a:solidFill>
                <a:latin typeface="Roboto"/>
                <a:ea typeface="Roboto"/>
                <a:cs typeface="Roboto"/>
                <a:sym typeface="Roboto"/>
              </a:rPr>
              <a:t>If sync semantics are required:</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call zil_commit(): packs all queued ITXs into LWBs and persists them to an on-disk linked list.</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AutoNum type="alphaLcPeriod"/>
            </a:pPr>
            <a:r>
              <a:rPr lang="en-GB" sz="1600">
                <a:solidFill>
                  <a:schemeClr val="dk1"/>
                </a:solidFill>
                <a:latin typeface="Roboto"/>
                <a:ea typeface="Roboto"/>
                <a:cs typeface="Roboto"/>
                <a:sym typeface="Roboto"/>
              </a:rPr>
              <a:t>LWBs are written using the ZIO pipeline.</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AutoNum type="alphaLcPeriod"/>
            </a:pPr>
            <a:r>
              <a:rPr lang="en-GB" sz="1600">
                <a:solidFill>
                  <a:schemeClr val="dk1"/>
                </a:solidFill>
                <a:latin typeface="Roboto"/>
                <a:ea typeface="Roboto"/>
                <a:cs typeface="Roboto"/>
                <a:sym typeface="Roboto"/>
              </a:rPr>
              <a:t>SLOGs are preferred for LWB allocations.</a:t>
            </a:r>
            <a:endParaRPr sz="1600">
              <a:solidFill>
                <a:schemeClr val="dk1"/>
              </a:solidFill>
              <a:latin typeface="Roboto"/>
              <a:ea typeface="Roboto"/>
              <a:cs typeface="Roboto"/>
              <a:sym typeface="Roboto"/>
            </a:endParaRPr>
          </a:p>
        </p:txBody>
      </p:sp>
      <p:sp>
        <p:nvSpPr>
          <p:cNvPr id="764" name="Google Shape;764;p41"/>
          <p:cNvSpPr txBox="1"/>
          <p:nvPr>
            <p:ph idx="4294967295" type="ctrTitle"/>
          </p:nvPr>
        </p:nvSpPr>
        <p:spPr>
          <a:xfrm>
            <a:off x="422625" y="236925"/>
            <a:ext cx="83880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Using</a:t>
            </a:r>
            <a:r>
              <a:rPr lang="en-GB">
                <a:solidFill>
                  <a:srgbClr val="38761D"/>
                </a:solidFill>
                <a:latin typeface="Roboto"/>
                <a:ea typeface="Roboto"/>
                <a:cs typeface="Roboto"/>
                <a:sym typeface="Roboto"/>
              </a:rPr>
              <a:t> Persistent Memory </a:t>
            </a:r>
            <a:r>
              <a:rPr lang="en-GB">
                <a:solidFill>
                  <a:srgbClr val="000000"/>
                </a:solidFill>
                <a:latin typeface="Roboto"/>
                <a:ea typeface="Roboto"/>
                <a:cs typeface="Roboto"/>
                <a:sym typeface="Roboto"/>
              </a:rPr>
              <a:t>as an </a:t>
            </a:r>
            <a:r>
              <a:rPr lang="en-GB">
                <a:solidFill>
                  <a:srgbClr val="3D85C6"/>
                </a:solidFill>
                <a:latin typeface="Roboto"/>
                <a:ea typeface="Roboto"/>
                <a:cs typeface="Roboto"/>
                <a:sym typeface="Roboto"/>
              </a:rPr>
              <a:t>OpenZFS SLOG</a:t>
            </a:r>
            <a:endParaRPr>
              <a:solidFill>
                <a:srgbClr val="3D85C6"/>
              </a:solidFill>
              <a:latin typeface="Roboto"/>
              <a:ea typeface="Roboto"/>
              <a:cs typeface="Roboto"/>
              <a:sym typeface="Roboto"/>
            </a:endParaRPr>
          </a:p>
        </p:txBody>
      </p:sp>
      <p:sp>
        <p:nvSpPr>
          <p:cNvPr id="765" name="Google Shape;76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66" name="Google Shape;766;p41"/>
          <p:cNvSpPr/>
          <p:nvPr/>
        </p:nvSpPr>
        <p:spPr>
          <a:xfrm>
            <a:off x="7325000" y="2346775"/>
            <a:ext cx="1055700" cy="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DMU</a:t>
            </a:r>
            <a:endParaRPr sz="1300">
              <a:latin typeface="Roboto"/>
              <a:ea typeface="Roboto"/>
              <a:cs typeface="Roboto"/>
              <a:sym typeface="Roboto"/>
            </a:endParaRPr>
          </a:p>
        </p:txBody>
      </p:sp>
      <p:sp>
        <p:nvSpPr>
          <p:cNvPr id="767" name="Google Shape;767;p41"/>
          <p:cNvSpPr/>
          <p:nvPr/>
        </p:nvSpPr>
        <p:spPr>
          <a:xfrm>
            <a:off x="7325000" y="3202875"/>
            <a:ext cx="10557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ARC</a:t>
            </a:r>
            <a:endParaRPr sz="1300">
              <a:latin typeface="Roboto"/>
              <a:ea typeface="Roboto"/>
              <a:cs typeface="Roboto"/>
              <a:sym typeface="Roboto"/>
            </a:endParaRPr>
          </a:p>
        </p:txBody>
      </p:sp>
      <p:sp>
        <p:nvSpPr>
          <p:cNvPr id="768" name="Google Shape;768;p41"/>
          <p:cNvSpPr/>
          <p:nvPr/>
        </p:nvSpPr>
        <p:spPr>
          <a:xfrm>
            <a:off x="7250750" y="4445950"/>
            <a:ext cx="10557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Main Pool</a:t>
            </a:r>
            <a:endParaRPr sz="1300">
              <a:latin typeface="Roboto"/>
              <a:ea typeface="Roboto"/>
              <a:cs typeface="Roboto"/>
              <a:sym typeface="Roboto"/>
            </a:endParaRPr>
          </a:p>
        </p:txBody>
      </p:sp>
      <p:sp>
        <p:nvSpPr>
          <p:cNvPr id="769" name="Google Shape;769;p41"/>
          <p:cNvSpPr/>
          <p:nvPr/>
        </p:nvSpPr>
        <p:spPr>
          <a:xfrm>
            <a:off x="5970550" y="4445950"/>
            <a:ext cx="11118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/dev/pmem</a:t>
            </a:r>
            <a:endParaRPr sz="1300">
              <a:latin typeface="Roboto"/>
              <a:ea typeface="Roboto"/>
              <a:cs typeface="Roboto"/>
              <a:sym typeface="Roboto"/>
            </a:endParaRPr>
          </a:p>
        </p:txBody>
      </p:sp>
      <p:sp>
        <p:nvSpPr>
          <p:cNvPr id="770" name="Google Shape;770;p41"/>
          <p:cNvSpPr/>
          <p:nvPr/>
        </p:nvSpPr>
        <p:spPr>
          <a:xfrm>
            <a:off x="5970550" y="4041200"/>
            <a:ext cx="23358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ZIO</a:t>
            </a:r>
            <a:endParaRPr sz="1300">
              <a:latin typeface="Roboto"/>
              <a:ea typeface="Roboto"/>
              <a:cs typeface="Roboto"/>
              <a:sym typeface="Roboto"/>
            </a:endParaRPr>
          </a:p>
        </p:txBody>
      </p:sp>
      <p:sp>
        <p:nvSpPr>
          <p:cNvPr id="771" name="Google Shape;771;p41"/>
          <p:cNvSpPr/>
          <p:nvPr/>
        </p:nvSpPr>
        <p:spPr>
          <a:xfrm>
            <a:off x="5970550" y="1299300"/>
            <a:ext cx="24102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ZPL</a:t>
            </a:r>
            <a:endParaRPr sz="1300">
              <a:latin typeface="Roboto"/>
              <a:ea typeface="Roboto"/>
              <a:cs typeface="Roboto"/>
              <a:sym typeface="Roboto"/>
            </a:endParaRPr>
          </a:p>
        </p:txBody>
      </p:sp>
      <p:sp>
        <p:nvSpPr>
          <p:cNvPr id="772" name="Google Shape;772;p41"/>
          <p:cNvSpPr/>
          <p:nvPr/>
        </p:nvSpPr>
        <p:spPr>
          <a:xfrm>
            <a:off x="5970550" y="936225"/>
            <a:ext cx="24102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VFS</a:t>
            </a:r>
            <a:endParaRPr sz="1300">
              <a:latin typeface="Roboto"/>
              <a:ea typeface="Roboto"/>
              <a:cs typeface="Roboto"/>
              <a:sym typeface="Roboto"/>
            </a:endParaRPr>
          </a:p>
        </p:txBody>
      </p:sp>
      <p:sp>
        <p:nvSpPr>
          <p:cNvPr id="773" name="Google Shape;773;p41"/>
          <p:cNvSpPr/>
          <p:nvPr/>
        </p:nvSpPr>
        <p:spPr>
          <a:xfrm>
            <a:off x="5970550" y="2351550"/>
            <a:ext cx="1235400" cy="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ZIL</a:t>
            </a:r>
            <a:endParaRPr/>
          </a:p>
        </p:txBody>
      </p:sp>
      <p:sp>
        <p:nvSpPr>
          <p:cNvPr id="774" name="Google Shape;774;p41"/>
          <p:cNvSpPr/>
          <p:nvPr/>
        </p:nvSpPr>
        <p:spPr>
          <a:xfrm>
            <a:off x="6107050" y="3320425"/>
            <a:ext cx="896100" cy="362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LWB</a:t>
            </a:r>
            <a:endParaRPr sz="1300">
              <a:latin typeface="Roboto"/>
              <a:ea typeface="Roboto"/>
              <a:cs typeface="Roboto"/>
              <a:sym typeface="Roboto"/>
            </a:endParaRPr>
          </a:p>
        </p:txBody>
      </p:sp>
      <p:sp>
        <p:nvSpPr>
          <p:cNvPr id="775" name="Google Shape;775;p41"/>
          <p:cNvSpPr/>
          <p:nvPr/>
        </p:nvSpPr>
        <p:spPr>
          <a:xfrm>
            <a:off x="6107050" y="3682825"/>
            <a:ext cx="3681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776" name="Google Shape;776;p41"/>
          <p:cNvSpPr/>
          <p:nvPr/>
        </p:nvSpPr>
        <p:spPr>
          <a:xfrm>
            <a:off x="6475150" y="3682825"/>
            <a:ext cx="4758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777" name="Google Shape;777;p41"/>
          <p:cNvSpPr/>
          <p:nvPr/>
        </p:nvSpPr>
        <p:spPr>
          <a:xfrm>
            <a:off x="6843250" y="3682825"/>
            <a:ext cx="159900" cy="15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778" name="Google Shape;778;p41"/>
          <p:cNvSpPr/>
          <p:nvPr/>
        </p:nvSpPr>
        <p:spPr>
          <a:xfrm>
            <a:off x="6107050" y="2922375"/>
            <a:ext cx="3681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779" name="Google Shape;779;p41"/>
          <p:cNvSpPr/>
          <p:nvPr/>
        </p:nvSpPr>
        <p:spPr>
          <a:xfrm>
            <a:off x="6551350" y="2922375"/>
            <a:ext cx="5754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780" name="Google Shape;780;p41"/>
          <p:cNvSpPr txBox="1"/>
          <p:nvPr/>
        </p:nvSpPr>
        <p:spPr>
          <a:xfrm>
            <a:off x="5970550" y="1588200"/>
            <a:ext cx="1235400" cy="507300"/>
          </a:xfrm>
          <a:prstGeom prst="rect">
            <a:avLst/>
          </a:prstGeom>
          <a:noFill/>
          <a:ln cap="flat" cmpd="sng" w="9525">
            <a:solidFill>
              <a:srgbClr val="666666"/>
            </a:solidFill>
            <a:prstDash val="solid"/>
            <a:round/>
            <a:headEnd len="sm" w="sm" type="none"/>
            <a:tailEnd len="sm" w="sm" type="none"/>
          </a:ln>
        </p:spPr>
        <p:txBody>
          <a:bodyPr anchorCtr="0" anchor="t" bIns="18000" lIns="18000" spcFirstLastPara="1" rIns="91425" wrap="square" tIns="18000">
            <a:noAutofit/>
          </a:bodyPr>
          <a:lstStyle/>
          <a:p>
            <a:pPr indent="0" lvl="0" marL="0" rtl="0" algn="l">
              <a:spcBef>
                <a:spcPts val="0"/>
              </a:spcBef>
              <a:spcAft>
                <a:spcPts val="0"/>
              </a:spcAft>
              <a:buNone/>
            </a:pPr>
            <a:r>
              <a:rPr lang="en-GB" sz="900">
                <a:latin typeface="Roboto Mono"/>
                <a:ea typeface="Roboto Mono"/>
                <a:cs typeface="Roboto Mono"/>
                <a:sym typeface="Roboto Mono"/>
              </a:rPr>
              <a:t>itx_assign()</a:t>
            </a:r>
            <a:endParaRPr sz="900">
              <a:latin typeface="Roboto Mono"/>
              <a:ea typeface="Roboto Mono"/>
              <a:cs typeface="Roboto Mono"/>
              <a:sym typeface="Roboto Mono"/>
            </a:endParaRPr>
          </a:p>
          <a:p>
            <a:pPr indent="0" lvl="0" marL="0" rtl="0" algn="l">
              <a:spcBef>
                <a:spcPts val="0"/>
              </a:spcBef>
              <a:spcAft>
                <a:spcPts val="0"/>
              </a:spcAft>
              <a:buNone/>
            </a:pPr>
            <a:r>
              <a:rPr lang="en-GB" sz="900">
                <a:latin typeface="Roboto Mono"/>
                <a:ea typeface="Roboto Mono"/>
                <a:cs typeface="Roboto Mono"/>
                <a:sym typeface="Roboto Mono"/>
              </a:rPr>
              <a:t>if sync:</a:t>
            </a:r>
            <a:endParaRPr sz="900">
              <a:latin typeface="Roboto Mono"/>
              <a:ea typeface="Roboto Mono"/>
              <a:cs typeface="Roboto Mono"/>
              <a:sym typeface="Roboto Mono"/>
            </a:endParaRPr>
          </a:p>
          <a:p>
            <a:pPr indent="0" lvl="0" marL="0" rtl="0" algn="l">
              <a:spcBef>
                <a:spcPts val="0"/>
              </a:spcBef>
              <a:spcAft>
                <a:spcPts val="0"/>
              </a:spcAft>
              <a:buNone/>
            </a:pPr>
            <a:r>
              <a:rPr lang="en-GB" sz="900">
                <a:latin typeface="Roboto Mono"/>
                <a:ea typeface="Roboto Mono"/>
                <a:cs typeface="Roboto Mono"/>
                <a:sym typeface="Roboto Mono"/>
              </a:rPr>
              <a:t>  zil_commit()</a:t>
            </a:r>
            <a:endParaRPr sz="900">
              <a:latin typeface="Roboto Mono"/>
              <a:ea typeface="Roboto Mono"/>
              <a:cs typeface="Roboto Mono"/>
              <a:sym typeface="Roboto Mono"/>
            </a:endParaRPr>
          </a:p>
          <a:p>
            <a:pPr indent="0" lvl="0" marL="0" rtl="0" algn="l">
              <a:spcBef>
                <a:spcPts val="0"/>
              </a:spcBef>
              <a:spcAft>
                <a:spcPts val="0"/>
              </a:spcAft>
              <a:buNone/>
            </a:pPr>
            <a:r>
              <a:t/>
            </a:r>
            <a:endParaRPr sz="900">
              <a:latin typeface="Roboto Mono"/>
              <a:ea typeface="Roboto Mono"/>
              <a:cs typeface="Roboto Mono"/>
              <a:sym typeface="Roboto Mono"/>
            </a:endParaRPr>
          </a:p>
        </p:txBody>
      </p:sp>
      <p:sp>
        <p:nvSpPr>
          <p:cNvPr id="781" name="Google Shape;781;p41"/>
          <p:cNvSpPr txBox="1"/>
          <p:nvPr/>
        </p:nvSpPr>
        <p:spPr>
          <a:xfrm>
            <a:off x="7325000" y="1588200"/>
            <a:ext cx="1055700" cy="507300"/>
          </a:xfrm>
          <a:prstGeom prst="rect">
            <a:avLst/>
          </a:prstGeom>
          <a:noFill/>
          <a:ln cap="flat" cmpd="sng" w="9525">
            <a:solidFill>
              <a:srgbClr val="666666"/>
            </a:solidFill>
            <a:prstDash val="solid"/>
            <a:round/>
            <a:headEnd len="sm" w="sm" type="none"/>
            <a:tailEnd len="sm" w="sm" type="none"/>
          </a:ln>
        </p:spPr>
        <p:txBody>
          <a:bodyPr anchorCtr="0" anchor="t" bIns="18000" lIns="18000" spcFirstLastPara="1" rIns="91425" wrap="square" tIns="18000">
            <a:noAutofit/>
          </a:bodyPr>
          <a:lstStyle/>
          <a:p>
            <a:pPr indent="0" lvl="0" marL="0" rtl="0" algn="l">
              <a:spcBef>
                <a:spcPts val="0"/>
              </a:spcBef>
              <a:spcAft>
                <a:spcPts val="0"/>
              </a:spcAft>
              <a:buNone/>
            </a:pPr>
            <a:r>
              <a:rPr lang="en-GB" sz="1000">
                <a:latin typeface="Roboto Mono"/>
                <a:ea typeface="Roboto Mono"/>
                <a:cs typeface="Roboto Mono"/>
                <a:sym typeface="Roboto Mono"/>
              </a:rPr>
              <a:t>modify DMU objects</a:t>
            </a:r>
            <a:endParaRPr sz="1000">
              <a:latin typeface="Roboto Mono"/>
              <a:ea typeface="Roboto Mono"/>
              <a:cs typeface="Roboto Mono"/>
              <a:sym typeface="Roboto Mono"/>
            </a:endParaRPr>
          </a:p>
        </p:txBody>
      </p:sp>
      <p:sp>
        <p:nvSpPr>
          <p:cNvPr id="782" name="Google Shape;782;p41"/>
          <p:cNvSpPr txBox="1"/>
          <p:nvPr/>
        </p:nvSpPr>
        <p:spPr>
          <a:xfrm>
            <a:off x="5970550" y="2672850"/>
            <a:ext cx="1235400" cy="2073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en-GB" sz="1100">
                <a:latin typeface="Roboto"/>
                <a:ea typeface="Roboto"/>
                <a:cs typeface="Roboto"/>
                <a:sym typeface="Roboto"/>
              </a:rPr>
              <a:t>queue:</a:t>
            </a:r>
            <a:endParaRPr sz="1100">
              <a:latin typeface="Roboto"/>
              <a:ea typeface="Roboto"/>
              <a:cs typeface="Roboto"/>
              <a:sym typeface="Roboto"/>
            </a:endParaRPr>
          </a:p>
        </p:txBody>
      </p:sp>
      <p:sp>
        <p:nvSpPr>
          <p:cNvPr id="783" name="Google Shape;783;p41"/>
          <p:cNvSpPr txBox="1"/>
          <p:nvPr/>
        </p:nvSpPr>
        <p:spPr>
          <a:xfrm>
            <a:off x="5970550" y="3095600"/>
            <a:ext cx="1235400" cy="2073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en-GB" sz="1100">
                <a:latin typeface="Roboto"/>
                <a:ea typeface="Roboto"/>
                <a:cs typeface="Roboto"/>
                <a:sym typeface="Roboto"/>
              </a:rPr>
              <a:t>on zil_commit():</a:t>
            </a:r>
            <a:endParaRPr sz="1100">
              <a:latin typeface="Roboto"/>
              <a:ea typeface="Roboto"/>
              <a:cs typeface="Roboto"/>
              <a:sym typeface="Roboto"/>
            </a:endParaRPr>
          </a:p>
        </p:txBody>
      </p:sp>
      <p:cxnSp>
        <p:nvCxnSpPr>
          <p:cNvPr id="784" name="Google Shape;784;p41"/>
          <p:cNvCxnSpPr>
            <a:stCxn id="774" idx="1"/>
            <a:endCxn id="769" idx="0"/>
          </p:cNvCxnSpPr>
          <p:nvPr/>
        </p:nvCxnSpPr>
        <p:spPr>
          <a:xfrm>
            <a:off x="6107050" y="3501625"/>
            <a:ext cx="419400" cy="944400"/>
          </a:xfrm>
          <a:prstGeom prst="curvedConnector4">
            <a:avLst>
              <a:gd fmla="val -56778" name="adj1"/>
              <a:gd fmla="val 59589" name="adj2"/>
            </a:avLst>
          </a:prstGeom>
          <a:noFill/>
          <a:ln cap="flat" cmpd="sng" w="9525">
            <a:solidFill>
              <a:schemeClr val="dk2"/>
            </a:solidFill>
            <a:prstDash val="solid"/>
            <a:round/>
            <a:headEnd len="med" w="med" type="none"/>
            <a:tailEnd len="med" w="med" type="none"/>
          </a:ln>
        </p:spPr>
      </p:cxnSp>
      <p:sp>
        <p:nvSpPr>
          <p:cNvPr id="785" name="Google Shape;785;p41"/>
          <p:cNvSpPr/>
          <p:nvPr/>
        </p:nvSpPr>
        <p:spPr>
          <a:xfrm>
            <a:off x="7325000" y="3491775"/>
            <a:ext cx="1055700" cy="207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dirty bufs</a:t>
            </a:r>
            <a:endParaRPr sz="1000">
              <a:latin typeface="Roboto"/>
              <a:ea typeface="Roboto"/>
              <a:cs typeface="Roboto"/>
              <a:sym typeface="Roboto"/>
            </a:endParaRPr>
          </a:p>
        </p:txBody>
      </p:sp>
      <p:cxnSp>
        <p:nvCxnSpPr>
          <p:cNvPr id="786" name="Google Shape;786;p41"/>
          <p:cNvCxnSpPr>
            <a:stCxn id="785" idx="2"/>
            <a:endCxn id="768" idx="0"/>
          </p:cNvCxnSpPr>
          <p:nvPr/>
        </p:nvCxnSpPr>
        <p:spPr>
          <a:xfrm rot="5400000">
            <a:off x="7442300" y="4035525"/>
            <a:ext cx="747000" cy="74100"/>
          </a:xfrm>
          <a:prstGeom prst="curvedConnector3">
            <a:avLst>
              <a:gd fmla="val 49992" name="adj1"/>
            </a:avLst>
          </a:prstGeom>
          <a:noFill/>
          <a:ln cap="flat" cmpd="sng" w="9525">
            <a:solidFill>
              <a:schemeClr val="dk2"/>
            </a:solidFill>
            <a:prstDash val="solid"/>
            <a:round/>
            <a:headEnd len="med" w="med" type="none"/>
            <a:tailEnd len="med" w="med" type="none"/>
          </a:ln>
        </p:spPr>
      </p:cxnSp>
      <p:sp>
        <p:nvSpPr>
          <p:cNvPr id="787" name="Google Shape;787;p41"/>
          <p:cNvSpPr txBox="1"/>
          <p:nvPr/>
        </p:nvSpPr>
        <p:spPr>
          <a:xfrm>
            <a:off x="7778750" y="3685300"/>
            <a:ext cx="1473000" cy="354000"/>
          </a:xfrm>
          <a:prstGeom prst="rect">
            <a:avLst/>
          </a:prstGeom>
          <a:noFill/>
          <a:ln>
            <a:noFill/>
          </a:ln>
        </p:spPr>
        <p:txBody>
          <a:bodyPr anchorCtr="0" anchor="t" bIns="91425" lIns="91425" spcFirstLastPara="1" rIns="91425" wrap="square" tIns="18000">
            <a:noAutofit/>
          </a:bodyPr>
          <a:lstStyle/>
          <a:p>
            <a:pPr indent="0" lvl="0" marL="0" rtl="0" algn="l">
              <a:spcBef>
                <a:spcPts val="0"/>
              </a:spcBef>
              <a:spcAft>
                <a:spcPts val="0"/>
              </a:spcAft>
              <a:buNone/>
            </a:pPr>
            <a:r>
              <a:rPr lang="en-GB" sz="1000">
                <a:latin typeface="Roboto"/>
                <a:ea typeface="Roboto"/>
                <a:cs typeface="Roboto"/>
                <a:sym typeface="Roboto"/>
              </a:rPr>
              <a:t>background</a:t>
            </a:r>
            <a:br>
              <a:rPr lang="en-GB" sz="1000">
                <a:latin typeface="Roboto"/>
                <a:ea typeface="Roboto"/>
                <a:cs typeface="Roboto"/>
                <a:sym typeface="Roboto"/>
              </a:rPr>
            </a:br>
            <a:r>
              <a:rPr lang="en-GB" sz="1000">
                <a:latin typeface="Roboto"/>
                <a:ea typeface="Roboto"/>
                <a:cs typeface="Roboto"/>
                <a:sym typeface="Roboto"/>
              </a:rPr>
              <a:t>sync to disk</a:t>
            </a:r>
            <a:endParaRPr sz="1000">
              <a:latin typeface="Roboto"/>
              <a:ea typeface="Roboto"/>
              <a:cs typeface="Roboto"/>
              <a:sym typeface="Roboto"/>
            </a:endParaRPr>
          </a:p>
        </p:txBody>
      </p:sp>
      <p:sp>
        <p:nvSpPr>
          <p:cNvPr id="788" name="Google Shape;788;p41"/>
          <p:cNvSpPr txBox="1"/>
          <p:nvPr/>
        </p:nvSpPr>
        <p:spPr>
          <a:xfrm>
            <a:off x="7325000" y="2554075"/>
            <a:ext cx="1055700" cy="507300"/>
          </a:xfrm>
          <a:prstGeom prst="rect">
            <a:avLst/>
          </a:prstGeom>
          <a:noFill/>
          <a:ln cap="flat" cmpd="sng" w="9525">
            <a:solidFill>
              <a:srgbClr val="666666"/>
            </a:solidFill>
            <a:prstDash val="solid"/>
            <a:round/>
            <a:headEnd len="sm" w="sm" type="none"/>
            <a:tailEnd len="sm" w="sm" type="none"/>
          </a:ln>
        </p:spPr>
        <p:txBody>
          <a:bodyPr anchorCtr="0" anchor="t" bIns="18000" lIns="18000" spcFirstLastPara="1" rIns="91425" wrap="square" tIns="18000">
            <a:noAutofit/>
          </a:bodyPr>
          <a:lstStyle/>
          <a:p>
            <a:pPr indent="0" lvl="0" marL="0" rtl="0" algn="l">
              <a:spcBef>
                <a:spcPts val="0"/>
              </a:spcBef>
              <a:spcAft>
                <a:spcPts val="0"/>
              </a:spcAft>
              <a:buNone/>
            </a:pPr>
            <a:r>
              <a:rPr lang="en-GB" sz="1000">
                <a:latin typeface="Roboto Mono"/>
                <a:ea typeface="Roboto Mono"/>
                <a:cs typeface="Roboto Mono"/>
                <a:sym typeface="Roboto Mono"/>
              </a:rPr>
              <a:t>allocate / dirty ARC buffers</a:t>
            </a:r>
            <a:endParaRPr sz="1000">
              <a:latin typeface="Roboto Mono"/>
              <a:ea typeface="Roboto Mono"/>
              <a:cs typeface="Roboto Mono"/>
              <a:sym typeface="Roboto Mono"/>
            </a:endParaRPr>
          </a:p>
        </p:txBody>
      </p:sp>
      <p:cxnSp>
        <p:nvCxnSpPr>
          <p:cNvPr id="789" name="Google Shape;789;p41"/>
          <p:cNvCxnSpPr>
            <a:stCxn id="781" idx="2"/>
            <a:endCxn id="766" idx="0"/>
          </p:cNvCxnSpPr>
          <p:nvPr/>
        </p:nvCxnSpPr>
        <p:spPr>
          <a:xfrm flipH="1" rot="-5400000">
            <a:off x="7727450" y="2220900"/>
            <a:ext cx="251400" cy="600"/>
          </a:xfrm>
          <a:prstGeom prst="curvedConnector3">
            <a:avLst>
              <a:gd fmla="val 49975" name="adj1"/>
            </a:avLst>
          </a:prstGeom>
          <a:noFill/>
          <a:ln cap="flat" cmpd="sng" w="9525">
            <a:solidFill>
              <a:schemeClr val="dk2"/>
            </a:solidFill>
            <a:prstDash val="solid"/>
            <a:round/>
            <a:headEnd len="med" w="med" type="none"/>
            <a:tailEnd len="med" w="med" type="none"/>
          </a:ln>
        </p:spPr>
      </p:cxnSp>
      <p:cxnSp>
        <p:nvCxnSpPr>
          <p:cNvPr id="790" name="Google Shape;790;p41"/>
          <p:cNvCxnSpPr>
            <a:stCxn id="788" idx="2"/>
            <a:endCxn id="767" idx="0"/>
          </p:cNvCxnSpPr>
          <p:nvPr/>
        </p:nvCxnSpPr>
        <p:spPr>
          <a:xfrm flipH="1" rot="-5400000">
            <a:off x="7782350" y="3131875"/>
            <a:ext cx="141600" cy="600"/>
          </a:xfrm>
          <a:prstGeom prst="curvedConnector3">
            <a:avLst>
              <a:gd fmla="val 49965" name="adj1"/>
            </a:avLst>
          </a:prstGeom>
          <a:noFill/>
          <a:ln cap="flat" cmpd="sng" w="9525">
            <a:solidFill>
              <a:schemeClr val="dk2"/>
            </a:solidFill>
            <a:prstDash val="solid"/>
            <a:round/>
            <a:headEnd len="med" w="med" type="none"/>
            <a:tailEnd len="med" w="med" type="none"/>
          </a:ln>
        </p:spPr>
      </p:cxnSp>
      <p:cxnSp>
        <p:nvCxnSpPr>
          <p:cNvPr id="791" name="Google Shape;791;p41"/>
          <p:cNvCxnSpPr>
            <a:stCxn id="780" idx="2"/>
            <a:endCxn id="773" idx="0"/>
          </p:cNvCxnSpPr>
          <p:nvPr/>
        </p:nvCxnSpPr>
        <p:spPr>
          <a:xfrm flipH="1" rot="-5400000">
            <a:off x="6460450" y="2223300"/>
            <a:ext cx="256200" cy="600"/>
          </a:xfrm>
          <a:prstGeom prst="curvedConnector3">
            <a:avLst>
              <a:gd fmla="val 49971" name="adj1"/>
            </a:avLst>
          </a:prstGeom>
          <a:noFill/>
          <a:ln cap="flat" cmpd="sng" w="9525">
            <a:solidFill>
              <a:schemeClr val="dk2"/>
            </a:solidFill>
            <a:prstDash val="solid"/>
            <a:round/>
            <a:headEnd len="med" w="med" type="none"/>
            <a:tailEnd len="med" w="med" type="none"/>
          </a:ln>
        </p:spPr>
      </p:cxnSp>
      <p:sp>
        <p:nvSpPr>
          <p:cNvPr id="792" name="Google Shape;792;p41"/>
          <p:cNvSpPr txBox="1"/>
          <p:nvPr/>
        </p:nvSpPr>
        <p:spPr>
          <a:xfrm>
            <a:off x="4672825" y="3457075"/>
            <a:ext cx="12354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latin typeface="Roboto"/>
                <a:ea typeface="Roboto"/>
                <a:cs typeface="Roboto"/>
                <a:sym typeface="Roboto"/>
              </a:rPr>
              <a:t>whenever sync semantics are required</a:t>
            </a:r>
            <a:endParaRPr sz="1000">
              <a:latin typeface="Roboto"/>
              <a:ea typeface="Roboto"/>
              <a:cs typeface="Roboto"/>
              <a:sym typeface="Roboto"/>
            </a:endParaRPr>
          </a:p>
        </p:txBody>
      </p:sp>
      <p:sp>
        <p:nvSpPr>
          <p:cNvPr id="793" name="Google Shape;793;p41"/>
          <p:cNvSpPr txBox="1"/>
          <p:nvPr/>
        </p:nvSpPr>
        <p:spPr>
          <a:xfrm>
            <a:off x="422625" y="3399750"/>
            <a:ext cx="4420500" cy="14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A background thread periodically writes a new version of the on-disk state to the main pool.</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The update is made atomically.</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The update invalidates log entries whose effects were persisted as part of the update.</a:t>
            </a:r>
            <a:endParaRPr sz="16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4294967295" type="ctrTitle"/>
          </p:nvPr>
        </p:nvSpPr>
        <p:spPr>
          <a:xfrm>
            <a:off x="360000" y="525938"/>
            <a:ext cx="3240000" cy="708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solidFill>
                  <a:srgbClr val="A61C00"/>
                </a:solidFill>
                <a:latin typeface="Roboto"/>
                <a:ea typeface="Roboto"/>
                <a:cs typeface="Roboto"/>
                <a:sym typeface="Roboto"/>
              </a:rPr>
              <a:t>Synchronous I/O</a:t>
            </a:r>
            <a:endParaRPr>
              <a:solidFill>
                <a:srgbClr val="38761D"/>
              </a:solidFill>
              <a:latin typeface="Roboto"/>
              <a:ea typeface="Roboto"/>
              <a:cs typeface="Roboto"/>
              <a:sym typeface="Roboto"/>
            </a:endParaRPr>
          </a:p>
        </p:txBody>
      </p:sp>
      <p:sp>
        <p:nvSpPr>
          <p:cNvPr id="67" name="Google Shape;67;p15"/>
          <p:cNvSpPr txBox="1"/>
          <p:nvPr>
            <p:ph idx="4294967295" type="ctrTitle"/>
          </p:nvPr>
        </p:nvSpPr>
        <p:spPr>
          <a:xfrm>
            <a:off x="360000" y="2026238"/>
            <a:ext cx="3240000" cy="6852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solidFill>
                  <a:srgbClr val="3D85C6"/>
                </a:solidFill>
                <a:latin typeface="Roboto"/>
                <a:ea typeface="Roboto"/>
                <a:cs typeface="Roboto"/>
                <a:sym typeface="Roboto"/>
              </a:rPr>
              <a:t>OpenZFS</a:t>
            </a:r>
            <a:endParaRPr>
              <a:solidFill>
                <a:srgbClr val="38761D"/>
              </a:solidFill>
              <a:latin typeface="Roboto"/>
              <a:ea typeface="Roboto"/>
              <a:cs typeface="Roboto"/>
              <a:sym typeface="Roboto"/>
            </a:endParaRPr>
          </a:p>
        </p:txBody>
      </p:sp>
      <p:sp>
        <p:nvSpPr>
          <p:cNvPr id="68" name="Google Shape;68;p15"/>
          <p:cNvSpPr txBox="1"/>
          <p:nvPr>
            <p:ph idx="4294967295" type="ctrTitle"/>
          </p:nvPr>
        </p:nvSpPr>
        <p:spPr>
          <a:xfrm>
            <a:off x="360000" y="3753788"/>
            <a:ext cx="3240000" cy="801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solidFill>
                  <a:srgbClr val="38761D"/>
                </a:solidFill>
                <a:latin typeface="Roboto"/>
                <a:ea typeface="Roboto"/>
                <a:cs typeface="Roboto"/>
                <a:sym typeface="Roboto"/>
              </a:rPr>
              <a:t>Persistent Memory</a:t>
            </a:r>
            <a:endParaRPr>
              <a:solidFill>
                <a:srgbClr val="38761D"/>
              </a:solidFill>
              <a:latin typeface="Roboto"/>
              <a:ea typeface="Roboto"/>
              <a:cs typeface="Roboto"/>
              <a:sym typeface="Roboto"/>
            </a:endParaRPr>
          </a:p>
        </p:txBody>
      </p:sp>
      <p:sp>
        <p:nvSpPr>
          <p:cNvPr id="69" name="Google Shape;69;p15"/>
          <p:cNvSpPr txBox="1"/>
          <p:nvPr/>
        </p:nvSpPr>
        <p:spPr>
          <a:xfrm>
            <a:off x="3960000" y="630000"/>
            <a:ext cx="5040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fsync(), open(..., O_SYNC), sync(), etc.</a:t>
            </a:r>
            <a:endParaRPr sz="1600">
              <a:latin typeface="Roboto"/>
              <a:ea typeface="Roboto"/>
              <a:cs typeface="Roboto"/>
              <a:sym typeface="Roboto"/>
            </a:endParaRPr>
          </a:p>
        </p:txBody>
      </p:sp>
      <p:sp>
        <p:nvSpPr>
          <p:cNvPr id="70" name="Google Shape;70;p15"/>
          <p:cNvSpPr txBox="1"/>
          <p:nvPr/>
        </p:nvSpPr>
        <p:spPr>
          <a:xfrm>
            <a:off x="3960000" y="1168250"/>
            <a:ext cx="5040000" cy="240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Volume manager and file system. Storage is </a:t>
            </a:r>
            <a:r>
              <a:rPr i="1" lang="en-GB" sz="1600">
                <a:latin typeface="Roboto"/>
                <a:ea typeface="Roboto"/>
                <a:cs typeface="Roboto"/>
                <a:sym typeface="Roboto"/>
              </a:rPr>
              <a:t>pooled</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Many file systems per storage pool.</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Synchronous I/O semantics are supported through the ZFS Intent Log (ZIL), a logical write-ahead log maintained per file system.</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i="1" lang="en-GB" sz="1600">
                <a:solidFill>
                  <a:schemeClr val="dk1"/>
                </a:solidFill>
                <a:latin typeface="Roboto"/>
                <a:ea typeface="Roboto"/>
                <a:cs typeface="Roboto"/>
                <a:sym typeface="Roboto"/>
              </a:rPr>
              <a:t>Separate Log </a:t>
            </a:r>
            <a:r>
              <a:rPr lang="en-GB" sz="1600">
                <a:solidFill>
                  <a:schemeClr val="dk1"/>
                </a:solidFill>
                <a:latin typeface="Roboto"/>
                <a:ea typeface="Roboto"/>
                <a:cs typeface="Roboto"/>
                <a:sym typeface="Roboto"/>
              </a:rPr>
              <a:t>(SLOG) devices can be added to the pool as backing storage for the log entries. Fast and small device compared to slower main pool devices.</a:t>
            </a:r>
            <a:endParaRPr sz="1600">
              <a:latin typeface="Roboto"/>
              <a:ea typeface="Roboto"/>
              <a:cs typeface="Roboto"/>
              <a:sym typeface="Roboto"/>
            </a:endParaRPr>
          </a:p>
        </p:txBody>
      </p:sp>
      <p:sp>
        <p:nvSpPr>
          <p:cNvPr id="71" name="Google Shape;71;p15"/>
          <p:cNvSpPr txBox="1"/>
          <p:nvPr/>
        </p:nvSpPr>
        <p:spPr>
          <a:xfrm>
            <a:off x="3960000" y="3569450"/>
            <a:ext cx="5040000" cy="11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Memory-mapped persistent storage.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Low latency, byte-addressable.</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I/O through load/store + cache flush + store barriers.</a:t>
            </a:r>
            <a:endParaRPr sz="1600">
              <a:latin typeface="Roboto"/>
              <a:ea typeface="Roboto"/>
              <a:cs typeface="Roboto"/>
              <a:sym typeface="Roboto"/>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2"/>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Considering Optimizations</a:t>
            </a:r>
            <a:endParaRPr>
              <a:solidFill>
                <a:srgbClr val="3D85C6"/>
              </a:solidFill>
              <a:latin typeface="Roboto"/>
              <a:ea typeface="Roboto"/>
              <a:cs typeface="Roboto"/>
              <a:sym typeface="Roboto"/>
            </a:endParaRPr>
          </a:p>
        </p:txBody>
      </p:sp>
      <p:sp>
        <p:nvSpPr>
          <p:cNvPr id="799" name="Google Shape;79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00" name="Google Shape;800;p42"/>
          <p:cNvSpPr txBox="1"/>
          <p:nvPr/>
        </p:nvSpPr>
        <p:spPr>
          <a:xfrm>
            <a:off x="445350" y="1270800"/>
            <a:ext cx="8161800" cy="3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Optimizing the </a:t>
            </a:r>
            <a:r>
              <a:rPr lang="en-GB" sz="1600">
                <a:solidFill>
                  <a:schemeClr val="dk1"/>
                </a:solidFill>
                <a:latin typeface="Roboto"/>
                <a:ea typeface="Roboto"/>
                <a:cs typeface="Roboto"/>
                <a:sym typeface="Roboto"/>
              </a:rPr>
              <a:t>ZIO pipeline:</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ZIO pipeline latency overhead is known problem; common user complaint.</a:t>
            </a: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 no low hanging fruit</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All other consumers of ZIO pipeline are throughput-oriented.</a:t>
            </a: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 conflicting design goals.</a:t>
            </a:r>
            <a:endParaRPr b="1"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LWB-related optimizations:</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PMEM allows writing log entries directly (byte-granular access!)</a:t>
            </a:r>
            <a:endParaRPr sz="1600">
              <a:solidFill>
                <a:schemeClr val="dk1"/>
              </a:solidFill>
              <a:latin typeface="Roboto"/>
              <a:ea typeface="Roboto"/>
              <a:cs typeface="Roboto"/>
              <a:sym typeface="Roboto"/>
            </a:endParaRPr>
          </a:p>
          <a:p>
            <a:pPr indent="0" lvl="0" marL="457200" rtl="0" algn="l">
              <a:spcBef>
                <a:spcPts val="600"/>
              </a:spcBef>
              <a:spcAft>
                <a:spcPts val="600"/>
              </a:spcAft>
              <a:buNone/>
            </a:pPr>
            <a:r>
              <a:rPr b="1" lang="en-GB" sz="1600">
                <a:solidFill>
                  <a:schemeClr val="dk1"/>
                </a:solidFill>
                <a:latin typeface="Roboto"/>
                <a:ea typeface="Roboto"/>
                <a:cs typeface="Roboto"/>
                <a:sym typeface="Roboto"/>
              </a:rPr>
              <a:t>⇒ LWBs are an unnecessary overhead on PMEM</a:t>
            </a:r>
            <a:endParaRPr sz="16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cxnSp>
        <p:nvCxnSpPr>
          <p:cNvPr id="805" name="Google Shape;805;p43"/>
          <p:cNvCxnSpPr/>
          <p:nvPr/>
        </p:nvCxnSpPr>
        <p:spPr>
          <a:xfrm>
            <a:off x="325375" y="3285525"/>
            <a:ext cx="8597100" cy="0"/>
          </a:xfrm>
          <a:prstGeom prst="straightConnector1">
            <a:avLst/>
          </a:prstGeom>
          <a:noFill/>
          <a:ln cap="flat" cmpd="sng" w="9525">
            <a:solidFill>
              <a:schemeClr val="dk2"/>
            </a:solidFill>
            <a:prstDash val="solid"/>
            <a:round/>
            <a:headEnd len="med" w="med" type="none"/>
            <a:tailEnd len="med" w="med" type="none"/>
          </a:ln>
        </p:spPr>
      </p:cxnSp>
      <p:sp>
        <p:nvSpPr>
          <p:cNvPr id="806" name="Google Shape;806;p43"/>
          <p:cNvSpPr txBox="1"/>
          <p:nvPr/>
        </p:nvSpPr>
        <p:spPr>
          <a:xfrm>
            <a:off x="450600" y="3361850"/>
            <a:ext cx="8293500" cy="15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ZIO </a:t>
            </a:r>
            <a:r>
              <a:rPr lang="en-GB" sz="1600">
                <a:solidFill>
                  <a:schemeClr val="dk1"/>
                </a:solidFill>
                <a:latin typeface="Roboto"/>
                <a:ea typeface="Roboto"/>
                <a:cs typeface="Roboto"/>
                <a:sym typeface="Roboto"/>
              </a:rPr>
              <a:t>is ZFS’s unified infrastructure for performing block IO to the OS block device driver</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Many distinguishing features are implemented here: transparent data and metadata checksumming, compression, deduplication, encryption, raidz.</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Major users of ZIO pipeline are </a:t>
            </a:r>
            <a:r>
              <a:rPr b="1" lang="en-GB" sz="1600">
                <a:solidFill>
                  <a:schemeClr val="dk1"/>
                </a:solidFill>
                <a:latin typeface="Roboto"/>
                <a:ea typeface="Roboto"/>
                <a:cs typeface="Roboto"/>
                <a:sym typeface="Roboto"/>
              </a:rPr>
              <a:t>throughput-oriented</a:t>
            </a:r>
            <a:r>
              <a:rPr lang="en-GB" sz="1600">
                <a:solidFill>
                  <a:schemeClr val="dk1"/>
                </a:solidFill>
                <a:latin typeface="Roboto"/>
                <a:ea typeface="Roboto"/>
                <a:cs typeface="Roboto"/>
                <a:sym typeface="Roboto"/>
              </a:rPr>
              <a:t>.</a:t>
            </a: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The ZIL is the only latency-sensitive consumer.</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807" name="Google Shape;80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44"/>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(5) TXG Sync Complications</a:t>
            </a:r>
            <a:endParaRPr>
              <a:solidFill>
                <a:srgbClr val="000000"/>
              </a:solidFill>
              <a:latin typeface="Roboto"/>
              <a:ea typeface="Roboto"/>
              <a:cs typeface="Roboto"/>
              <a:sym typeface="Roboto"/>
            </a:endParaRPr>
          </a:p>
        </p:txBody>
      </p:sp>
      <p:sp>
        <p:nvSpPr>
          <p:cNvPr id="813" name="Google Shape;81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14" name="Google Shape;814;p44"/>
          <p:cNvSpPr txBox="1"/>
          <p:nvPr/>
        </p:nvSpPr>
        <p:spPr>
          <a:xfrm>
            <a:off x="525600" y="796275"/>
            <a:ext cx="8253000" cy="3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 ZFS on-disk format is a merkle tree rooted at the superblock. </a:t>
            </a:r>
            <a:endParaRPr sz="1600">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GB" sz="1600">
                <a:solidFill>
                  <a:schemeClr val="dk1"/>
                </a:solidFill>
                <a:latin typeface="Roboto"/>
                <a:ea typeface="Roboto"/>
                <a:cs typeface="Roboto"/>
                <a:sym typeface="Roboto"/>
              </a:rPr>
              <a:t>Once sufficient changes to the ZFS in-DRAM state have accumulated (or every 5 seconds) a new merkle tree is written out copy-on-write, except for the uberblock which is updated atomically in-place**.  This process is called “txg sync”. </a:t>
            </a:r>
            <a:r>
              <a:rPr i="1" lang="en-GB" sz="1600">
                <a:solidFill>
                  <a:schemeClr val="dk1"/>
                </a:solidFill>
                <a:latin typeface="Roboto"/>
                <a:ea typeface="Roboto"/>
                <a:cs typeface="Roboto"/>
                <a:sym typeface="Roboto"/>
              </a:rPr>
              <a:t>Txg</a:t>
            </a:r>
            <a:r>
              <a:rPr lang="en-GB" sz="1600">
                <a:solidFill>
                  <a:schemeClr val="dk1"/>
                </a:solidFill>
                <a:latin typeface="Roboto"/>
                <a:ea typeface="Roboto"/>
                <a:cs typeface="Roboto"/>
                <a:sym typeface="Roboto"/>
              </a:rPr>
              <a:t> stands for transaction group; a monotonically increasing u64.</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Updates to ZFS in-DRAM state are always scoped to a txg. </a:t>
            </a:r>
            <a:r>
              <a:rPr lang="en-GB" sz="1600">
                <a:solidFill>
                  <a:schemeClr val="dk1"/>
                </a:solidFill>
                <a:latin typeface="Roboto"/>
                <a:ea typeface="Roboto"/>
                <a:cs typeface="Roboto"/>
                <a:sym typeface="Roboto"/>
              </a:rPr>
              <a:t>At any given point in time there are three txgs in-flight:</a:t>
            </a:r>
            <a:endParaRPr sz="1600">
              <a:solidFill>
                <a:schemeClr val="dk1"/>
              </a:solidFill>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solidFill>
                  <a:schemeClr val="dk1"/>
                </a:solidFill>
                <a:latin typeface="Roboto"/>
                <a:ea typeface="Roboto"/>
                <a:cs typeface="Roboto"/>
                <a:sym typeface="Roboto"/>
              </a:rPr>
              <a:t>The </a:t>
            </a:r>
            <a:r>
              <a:rPr b="1" lang="en-GB" sz="1600">
                <a:solidFill>
                  <a:schemeClr val="dk1"/>
                </a:solidFill>
                <a:latin typeface="Roboto"/>
                <a:ea typeface="Roboto"/>
                <a:cs typeface="Roboto"/>
                <a:sym typeface="Roboto"/>
              </a:rPr>
              <a:t>open txg</a:t>
            </a:r>
            <a:r>
              <a:rPr lang="en-GB" sz="1600">
                <a:solidFill>
                  <a:schemeClr val="dk1"/>
                </a:solidFill>
                <a:latin typeface="Roboto"/>
                <a:ea typeface="Roboto"/>
                <a:cs typeface="Roboto"/>
                <a:sym typeface="Roboto"/>
              </a:rPr>
              <a:t> in which new transactions are opened.</a:t>
            </a:r>
            <a:endParaRPr sz="1600">
              <a:solidFill>
                <a:schemeClr val="dk1"/>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The </a:t>
            </a:r>
            <a:r>
              <a:rPr b="1" lang="en-GB" sz="1600">
                <a:solidFill>
                  <a:schemeClr val="dk1"/>
                </a:solidFill>
                <a:latin typeface="Roboto"/>
                <a:ea typeface="Roboto"/>
                <a:cs typeface="Roboto"/>
                <a:sym typeface="Roboto"/>
              </a:rPr>
              <a:t>quiescing txg</a:t>
            </a:r>
            <a:r>
              <a:rPr lang="en-GB" sz="1600">
                <a:solidFill>
                  <a:schemeClr val="dk1"/>
                </a:solidFill>
                <a:latin typeface="Roboto"/>
                <a:ea typeface="Roboto"/>
                <a:cs typeface="Roboto"/>
                <a:sym typeface="Roboto"/>
              </a:rPr>
              <a:t> which remains quiescing until all transactions in it have completed their DRAM updates.</a:t>
            </a:r>
            <a:endParaRPr sz="1600">
              <a:solidFill>
                <a:schemeClr val="dk1"/>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The </a:t>
            </a:r>
            <a:r>
              <a:rPr b="1" lang="en-GB" sz="1600">
                <a:solidFill>
                  <a:schemeClr val="dk1"/>
                </a:solidFill>
                <a:latin typeface="Roboto"/>
                <a:ea typeface="Roboto"/>
                <a:cs typeface="Roboto"/>
                <a:sym typeface="Roboto"/>
              </a:rPr>
              <a:t>syncing txg</a:t>
            </a:r>
            <a:r>
              <a:rPr lang="en-GB" sz="1600">
                <a:solidFill>
                  <a:schemeClr val="dk1"/>
                </a:solidFill>
                <a:latin typeface="Roboto"/>
                <a:ea typeface="Roboto"/>
                <a:cs typeface="Roboto"/>
                <a:sym typeface="Roboto"/>
              </a:rPr>
              <a:t>: the “txg sync” thread processes all changes made in this txg into a new merkle tree that is written out.</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Once “txg sync” is done and the quiescing txg has quiesced it becomes the new syncing txg, the currently open txg becomes quiescing, and a new open txg is started.</a:t>
            </a:r>
            <a:endParaRPr sz="16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45"/>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(6) TXG Sync Complications</a:t>
            </a:r>
            <a:endParaRPr>
              <a:solidFill>
                <a:srgbClr val="000000"/>
              </a:solidFill>
              <a:latin typeface="Roboto"/>
              <a:ea typeface="Roboto"/>
              <a:cs typeface="Roboto"/>
              <a:sym typeface="Roboto"/>
            </a:endParaRPr>
          </a:p>
        </p:txBody>
      </p:sp>
      <p:sp>
        <p:nvSpPr>
          <p:cNvPr id="820" name="Google Shape;82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21" name="Google Shape;821;p45"/>
          <p:cNvSpPr txBox="1"/>
          <p:nvPr/>
        </p:nvSpPr>
        <p:spPr>
          <a:xfrm>
            <a:off x="525600" y="796275"/>
            <a:ext cx="8253000" cy="3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Why is this relevant for the ZIL?</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1. Obsolete Entries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ZIL’s job is to bridge the gap between the time we make our changes in the open txg and the time “txg sync” has finished writing out the merkle tree of that txg.  </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This means that “txg sync” and the ZIL are inherently racy.</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This means that the ZIL can write out an entry for a txg that has already synced.</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Those entries must not be replayed because their effect has </a:t>
            </a:r>
            <a:r>
              <a:rPr lang="en-GB" sz="1600">
                <a:latin typeface="Roboto"/>
                <a:ea typeface="Roboto"/>
                <a:cs typeface="Roboto"/>
                <a:sym typeface="Roboto"/>
              </a:rPr>
              <a:t>already</a:t>
            </a:r>
            <a:r>
              <a:rPr lang="en-GB" sz="1600">
                <a:latin typeface="Roboto"/>
                <a:ea typeface="Roboto"/>
                <a:cs typeface="Roboto"/>
                <a:sym typeface="Roboto"/>
              </a:rPr>
              <a:t> been applied.</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The solution is to store the txg</a:t>
            </a:r>
            <a:r>
              <a:rPr lang="en-GB" sz="1600">
                <a:latin typeface="Roboto"/>
                <a:ea typeface="Roboto"/>
                <a:cs typeface="Roboto"/>
                <a:sym typeface="Roboto"/>
              </a:rPr>
              <a:t> in </a:t>
            </a:r>
            <a:r>
              <a:rPr lang="en-GB" sz="1600">
                <a:latin typeface="Roboto"/>
                <a:ea typeface="Roboto"/>
                <a:cs typeface="Roboto"/>
                <a:sym typeface="Roboto"/>
              </a:rPr>
              <a:t>which the change that the entry represents will be synced out in the entry header. During replay we ignore entries from txgs that are equal or older to the pool’s synced-out txg at the time it crashed.</a:t>
            </a:r>
            <a:endParaRPr sz="16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46"/>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(7) TXG Sync Complications</a:t>
            </a:r>
            <a:endParaRPr>
              <a:solidFill>
                <a:srgbClr val="000000"/>
              </a:solidFill>
              <a:latin typeface="Roboto"/>
              <a:ea typeface="Roboto"/>
              <a:cs typeface="Roboto"/>
              <a:sym typeface="Roboto"/>
            </a:endParaRPr>
          </a:p>
        </p:txBody>
      </p:sp>
      <p:sp>
        <p:nvSpPr>
          <p:cNvPr id="827" name="Google Shape;82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28" name="Google Shape;828;p46"/>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2. Garbage-Collected Entries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ZIL-PMEM implements garbage collection by tracking each chunk’s </a:t>
            </a:r>
            <a:r>
              <a:rPr i="1" lang="en-GB" sz="1600">
                <a:latin typeface="Roboto"/>
                <a:ea typeface="Roboto"/>
                <a:cs typeface="Roboto"/>
                <a:sym typeface="Roboto"/>
              </a:rPr>
              <a:t>max_written_txg</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Once a chunk is full it is parked in a per-txg list.</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Every time “txg sync” has finished syncing txg </a:t>
            </a:r>
            <a:r>
              <a:rPr i="1" lang="en-GB" sz="1600">
                <a:latin typeface="Roboto"/>
                <a:ea typeface="Roboto"/>
                <a:cs typeface="Roboto"/>
                <a:sym typeface="Roboto"/>
              </a:rPr>
              <a:t>synced_txg</a:t>
            </a:r>
            <a:r>
              <a:rPr lang="en-GB" sz="1600">
                <a:latin typeface="Roboto"/>
                <a:ea typeface="Roboto"/>
                <a:cs typeface="Roboto"/>
                <a:sym typeface="Roboto"/>
              </a:rPr>
              <a:t> we know that chunks with </a:t>
            </a:r>
            <a:r>
              <a:rPr i="1" lang="en-GB" sz="1600">
                <a:latin typeface="Roboto"/>
                <a:ea typeface="Roboto"/>
                <a:cs typeface="Roboto"/>
                <a:sym typeface="Roboto"/>
              </a:rPr>
              <a:t>max_written_txg == synced_txg</a:t>
            </a:r>
            <a:r>
              <a:rPr lang="en-GB" sz="1600">
                <a:latin typeface="Roboto"/>
                <a:ea typeface="Roboto"/>
                <a:cs typeface="Roboto"/>
                <a:sym typeface="Roboto"/>
              </a:rPr>
              <a:t> contain only obsolete entries. We reset those chunk’s insert offset to zero, invalidate the first entry-header to speed up future recovery, and push the chunk back into the free list for reuse.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problem: we have to ensure that a log entry’s dependencies have been replayed before replaying it. Without garbage collection we could simply use the “number of entries that must have been replayed up until the start of the current entry’s generation” as a means to detect missing entries. But with garbage collection we eventually destroy entries from synced txgs and thus a single counter would report missing entries even though we would skip these entries during replay (see </a:t>
            </a:r>
            <a:r>
              <a:rPr i="1" lang="en-GB" sz="1600">
                <a:latin typeface="Roboto"/>
                <a:ea typeface="Roboto"/>
                <a:cs typeface="Roboto"/>
                <a:sym typeface="Roboto"/>
              </a:rPr>
              <a:t>1. Obsolete Entries</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The solution is to make the counter per-txg. It is sufficient to store 3 counters because there are at most 3 in-flight txgs at any given time.</a:t>
            </a:r>
            <a:endParaRPr sz="1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7"/>
          <p:cNvSpPr txBox="1"/>
          <p:nvPr>
            <p:ph idx="4294967295" type="ctrTitle"/>
          </p:nvPr>
        </p:nvSpPr>
        <p:spPr>
          <a:xfrm>
            <a:off x="446400" y="204825"/>
            <a:ext cx="8574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(8): Resulting Entry Header</a:t>
            </a:r>
            <a:endParaRPr>
              <a:solidFill>
                <a:srgbClr val="000000"/>
              </a:solidFill>
              <a:latin typeface="Roboto"/>
              <a:ea typeface="Roboto"/>
              <a:cs typeface="Roboto"/>
              <a:sym typeface="Roboto"/>
            </a:endParaRPr>
          </a:p>
        </p:txBody>
      </p:sp>
      <p:sp>
        <p:nvSpPr>
          <p:cNvPr id="834" name="Google Shape;83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835" name="Google Shape;835;p47"/>
          <p:cNvGraphicFramePr/>
          <p:nvPr/>
        </p:nvGraphicFramePr>
        <p:xfrm>
          <a:off x="1483650" y="934300"/>
          <a:ext cx="3000000" cy="3000000"/>
        </p:xfrm>
        <a:graphic>
          <a:graphicData uri="http://schemas.openxmlformats.org/drawingml/2006/table">
            <a:tbl>
              <a:tblPr>
                <a:noFill/>
                <a:tableStyleId>{0AE2B403-CB6D-4EC8-8812-85902986B140}</a:tableStyleId>
              </a:tblPr>
              <a:tblGrid>
                <a:gridCol w="1586950"/>
                <a:gridCol w="721275"/>
                <a:gridCol w="2438725"/>
                <a:gridCol w="1702325"/>
              </a:tblGrid>
              <a:tr h="280650">
                <a:tc>
                  <a:txBody>
                    <a:bodyPr/>
                    <a:lstStyle/>
                    <a:p>
                      <a:pPr indent="0" lvl="0" marL="0" rtl="0" algn="l">
                        <a:spcBef>
                          <a:spcPts val="0"/>
                        </a:spcBef>
                        <a:spcAft>
                          <a:spcPts val="0"/>
                        </a:spcAft>
                        <a:buNone/>
                      </a:pPr>
                      <a:r>
                        <a:rPr b="1" lang="en-GB" sz="1100">
                          <a:latin typeface="Consolas"/>
                          <a:ea typeface="Consolas"/>
                          <a:cs typeface="Consolas"/>
                          <a:sym typeface="Consolas"/>
                        </a:rPr>
                        <a:t>hdr checksum</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fletcher4 of this header, including body checksum</a:t>
                      </a:r>
                      <a:endParaRPr sz="1100">
                        <a:latin typeface="Consolas"/>
                        <a:ea typeface="Consolas"/>
                        <a:cs typeface="Consolas"/>
                        <a:sym typeface="Consolas"/>
                      </a:endParaRPr>
                    </a:p>
                  </a:txBody>
                  <a:tcPr marT="63500" marB="63500" marR="63500" marL="63500"/>
                </a:tc>
                <a:tc hMerge="1"/>
                <a:tc hMerge="1"/>
              </a:tr>
              <a:tr h="280650">
                <a:tc>
                  <a:txBody>
                    <a:bodyPr/>
                    <a:lstStyle/>
                    <a:p>
                      <a:pPr indent="0" lvl="0" marL="0" rtl="0" algn="l">
                        <a:spcBef>
                          <a:spcPts val="0"/>
                        </a:spcBef>
                        <a:spcAft>
                          <a:spcPts val="0"/>
                        </a:spcAft>
                        <a:buNone/>
                      </a:pPr>
                      <a:r>
                        <a:rPr b="1" lang="en-GB" sz="1100">
                          <a:latin typeface="Consolas"/>
                          <a:ea typeface="Consolas"/>
                          <a:cs typeface="Consolas"/>
                          <a:sym typeface="Consolas"/>
                        </a:rPr>
                        <a:t>body checksum</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fletcher4 of the body</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body_len</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length of body_data below</a:t>
                      </a:r>
                      <a:endParaRPr sz="1100">
                        <a:latin typeface="Consolas"/>
                        <a:ea typeface="Consolas"/>
                        <a:cs typeface="Consolas"/>
                        <a:sym typeface="Consolas"/>
                      </a:endParaRPr>
                    </a:p>
                  </a:txBody>
                  <a:tcPr marT="63500" marB="63500" marR="63500" marL="63500"/>
                </a:tc>
                <a:tc hMerge="1"/>
                <a:tc hMerge="1"/>
              </a:tr>
              <a:tr h="409625">
                <a:tc>
                  <a:txBody>
                    <a:bodyPr/>
                    <a:lstStyle/>
                    <a:p>
                      <a:pPr indent="0" lvl="0" marL="0" rtl="0" algn="l">
                        <a:spcBef>
                          <a:spcPts val="0"/>
                        </a:spcBef>
                        <a:spcAft>
                          <a:spcPts val="0"/>
                        </a:spcAft>
                        <a:buNone/>
                      </a:pPr>
                      <a:r>
                        <a:rPr b="1" lang="en-GB" sz="1100">
                          <a:latin typeface="Consolas"/>
                          <a:ea typeface="Consolas"/>
                          <a:cs typeface="Consolas"/>
                          <a:sym typeface="Consolas"/>
                        </a:rPr>
                        <a:t>zil_guid</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128 bit GUID for attribution to the dataset</a:t>
                      </a:r>
                      <a:br>
                        <a:rPr lang="en-GB" sz="1100">
                          <a:latin typeface="Consolas"/>
                          <a:ea typeface="Consolas"/>
                          <a:cs typeface="Consolas"/>
                          <a:sym typeface="Consolas"/>
                        </a:rPr>
                      </a:br>
                      <a:r>
                        <a:rPr lang="en-GB" sz="1100">
                          <a:latin typeface="Consolas"/>
                          <a:ea typeface="Consolas"/>
                          <a:cs typeface="Consolas"/>
                          <a:sym typeface="Consolas"/>
                        </a:rPr>
                        <a:t>(zil_guid is repeated in the ZIL header)</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txg</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transaction group in which the entry’s changes will be synced</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gen</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generation number</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gen-scoped id</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id identifying the entry within generation .gen</a:t>
                      </a:r>
                      <a:endParaRPr sz="1100">
                        <a:latin typeface="Consolas"/>
                        <a:ea typeface="Consolas"/>
                        <a:cs typeface="Consolas"/>
                        <a:sym typeface="Consolas"/>
                      </a:endParaRPr>
                    </a:p>
                  </a:txBody>
                  <a:tcPr marT="63500" marB="63500" marR="63500" marL="63500"/>
                </a:tc>
                <a:tc hMerge="1"/>
                <a:tc hMerge="1"/>
              </a:tr>
              <a:tr h="260150">
                <a:tc rowSpan="4">
                  <a:txBody>
                    <a:bodyPr/>
                    <a:lstStyle/>
                    <a:p>
                      <a:pPr indent="0" lvl="0" marL="0" rtl="0" algn="l">
                        <a:spcBef>
                          <a:spcPts val="0"/>
                        </a:spcBef>
                        <a:spcAft>
                          <a:spcPts val="0"/>
                        </a:spcAft>
                        <a:buNone/>
                      </a:pPr>
                      <a:r>
                        <a:rPr b="1" lang="en-GB" sz="1100">
                          <a:latin typeface="Consolas"/>
                          <a:ea typeface="Consolas"/>
                          <a:cs typeface="Consolas"/>
                          <a:sym typeface="Consolas"/>
                        </a:rPr>
                        <a:t>counters</a:t>
                      </a:r>
                      <a:endParaRPr b="1" sz="1100">
                        <a:latin typeface="Consolas"/>
                        <a:ea typeface="Consolas"/>
                        <a:cs typeface="Consolas"/>
                        <a:sym typeface="Consolas"/>
                      </a:endParaRPr>
                    </a:p>
                  </a:txBody>
                  <a:tcPr marT="63500" marB="63500" marR="63500" marL="63500"/>
                </a:tc>
                <a:tc>
                  <a:txBody>
                    <a:bodyPr/>
                    <a:lstStyle/>
                    <a:p>
                      <a:pPr indent="0" lvl="0" marL="0" rtl="0" algn="l">
                        <a:spcBef>
                          <a:spcPts val="0"/>
                        </a:spcBef>
                        <a:spcAft>
                          <a:spcPts val="0"/>
                        </a:spcAft>
                        <a:buNone/>
                      </a:pPr>
                      <a:r>
                        <a:rPr b="1" lang="en-GB" sz="1100">
                          <a:latin typeface="Consolas"/>
                          <a:ea typeface="Consolas"/>
                          <a:cs typeface="Consolas"/>
                          <a:sym typeface="Consolas"/>
                        </a:rPr>
                        <a:t>txg</a:t>
                      </a:r>
                      <a:endParaRPr b="1"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b="1" lang="en-GB" sz="1100">
                          <a:latin typeface="Consolas"/>
                          <a:ea typeface="Consolas"/>
                          <a:cs typeface="Consolas"/>
                          <a:sym typeface="Consolas"/>
                        </a:rPr>
                        <a:t>count (number of entries E with E.txg = .txg)</a:t>
                      </a:r>
                      <a:endParaRPr sz="1100">
                        <a:latin typeface="Consolas"/>
                        <a:ea typeface="Consolas"/>
                        <a:cs typeface="Consolas"/>
                        <a:sym typeface="Consolas"/>
                      </a:endParaRPr>
                    </a:p>
                  </a:txBody>
                  <a:tcPr marT="63500" marB="63500" marR="63500" marL="63500"/>
                </a:tc>
                <a:tc hMerge="1"/>
              </a:tr>
              <a:tr h="260150">
                <a:tc vMerge="1"/>
                <a:tc>
                  <a:txBody>
                    <a:bodyPr/>
                    <a:lstStyle/>
                    <a:p>
                      <a:pPr indent="0" lvl="0" marL="0" rtl="0" algn="l">
                        <a:spcBef>
                          <a:spcPts val="0"/>
                        </a:spcBef>
                        <a:spcAft>
                          <a:spcPts val="0"/>
                        </a:spcAft>
                        <a:buNone/>
                      </a:pPr>
                      <a:r>
                        <a:rPr lang="en-GB" sz="1100">
                          <a:latin typeface="Consolas"/>
                          <a:ea typeface="Consolas"/>
                          <a:cs typeface="Consolas"/>
                          <a:sym typeface="Consolas"/>
                        </a:rPr>
                        <a:t>12</a:t>
                      </a:r>
                      <a:endParaRPr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lang="en-GB" sz="1100">
                          <a:latin typeface="Consolas"/>
                          <a:ea typeface="Consolas"/>
                          <a:cs typeface="Consolas"/>
                          <a:sym typeface="Consolas"/>
                        </a:rPr>
                        <a:t>3</a:t>
                      </a:r>
                      <a:endParaRPr sz="1100">
                        <a:latin typeface="Consolas"/>
                        <a:ea typeface="Consolas"/>
                        <a:cs typeface="Consolas"/>
                        <a:sym typeface="Consolas"/>
                      </a:endParaRPr>
                    </a:p>
                  </a:txBody>
                  <a:tcPr marT="63500" marB="63500" marR="63500" marL="63500"/>
                </a:tc>
                <a:tc hMerge="1"/>
              </a:tr>
              <a:tr h="260150">
                <a:tc vMerge="1"/>
                <a:tc>
                  <a:txBody>
                    <a:bodyPr/>
                    <a:lstStyle/>
                    <a:p>
                      <a:pPr indent="0" lvl="0" marL="0" rtl="0" algn="l">
                        <a:spcBef>
                          <a:spcPts val="0"/>
                        </a:spcBef>
                        <a:spcAft>
                          <a:spcPts val="0"/>
                        </a:spcAft>
                        <a:buNone/>
                      </a:pPr>
                      <a:r>
                        <a:rPr lang="en-GB" sz="1100">
                          <a:latin typeface="Consolas"/>
                          <a:ea typeface="Consolas"/>
                          <a:cs typeface="Consolas"/>
                          <a:sym typeface="Consolas"/>
                        </a:rPr>
                        <a:t>10</a:t>
                      </a:r>
                      <a:endParaRPr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lang="en-GB" sz="1100">
                          <a:latin typeface="Consolas"/>
                          <a:ea typeface="Consolas"/>
                          <a:cs typeface="Consolas"/>
                          <a:sym typeface="Consolas"/>
                        </a:rPr>
                        <a:t>4</a:t>
                      </a:r>
                      <a:endParaRPr sz="1100">
                        <a:latin typeface="Consolas"/>
                        <a:ea typeface="Consolas"/>
                        <a:cs typeface="Consolas"/>
                        <a:sym typeface="Consolas"/>
                      </a:endParaRPr>
                    </a:p>
                  </a:txBody>
                  <a:tcPr marT="63500" marB="63500" marR="63500" marL="63500"/>
                </a:tc>
                <a:tc hMerge="1"/>
              </a:tr>
              <a:tr h="260150">
                <a:tc vMerge="1"/>
                <a:tc>
                  <a:txBody>
                    <a:bodyPr/>
                    <a:lstStyle/>
                    <a:p>
                      <a:pPr indent="0" lvl="0" marL="0" rtl="0" algn="l">
                        <a:spcBef>
                          <a:spcPts val="0"/>
                        </a:spcBef>
                        <a:spcAft>
                          <a:spcPts val="0"/>
                        </a:spcAft>
                        <a:buNone/>
                      </a:pPr>
                      <a:r>
                        <a:rPr lang="en-GB" sz="1100">
                          <a:latin typeface="Consolas"/>
                          <a:ea typeface="Consolas"/>
                          <a:cs typeface="Consolas"/>
                          <a:sym typeface="Consolas"/>
                        </a:rPr>
                        <a:t>0</a:t>
                      </a:r>
                      <a:endParaRPr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lang="en-GB" sz="1100">
                          <a:latin typeface="Consolas"/>
                          <a:ea typeface="Consolas"/>
                          <a:cs typeface="Consolas"/>
                          <a:sym typeface="Consolas"/>
                        </a:rPr>
                        <a:t>0 // .txg == 0 indicates empty row</a:t>
                      </a:r>
                      <a:endParaRPr sz="1100">
                        <a:latin typeface="Consolas"/>
                        <a:ea typeface="Consolas"/>
                        <a:cs typeface="Consolas"/>
                        <a:sym typeface="Consolas"/>
                      </a:endParaRPr>
                    </a:p>
                  </a:txBody>
                  <a:tcPr marT="63500" marB="63500" marR="63500" marL="63500"/>
                </a:tc>
                <a:tc hMerge="1"/>
              </a:tr>
              <a:tr h="301900">
                <a:tc gridSpan="4">
                  <a:txBody>
                    <a:bodyPr/>
                    <a:lstStyle/>
                    <a:p>
                      <a:pPr indent="0" lvl="0" marL="0" rtl="0" algn="ctr">
                        <a:spcBef>
                          <a:spcPts val="0"/>
                        </a:spcBef>
                        <a:spcAft>
                          <a:spcPts val="0"/>
                        </a:spcAft>
                        <a:buNone/>
                      </a:pPr>
                      <a:r>
                        <a:rPr b="1" lang="en-GB" sz="1100">
                          <a:latin typeface="Consolas"/>
                          <a:ea typeface="Consolas"/>
                          <a:cs typeface="Consolas"/>
                          <a:sym typeface="Consolas"/>
                        </a:rPr>
                        <a:t>… variable-length b</a:t>
                      </a:r>
                      <a:r>
                        <a:rPr b="1" lang="en-GB" sz="1100">
                          <a:latin typeface="Consolas"/>
                          <a:ea typeface="Consolas"/>
                          <a:cs typeface="Consolas"/>
                          <a:sym typeface="Consolas"/>
                        </a:rPr>
                        <a:t>ody data (length: .body_len) … </a:t>
                      </a:r>
                      <a:endParaRPr b="1" sz="1100">
                        <a:latin typeface="Consolas"/>
                        <a:ea typeface="Consolas"/>
                        <a:cs typeface="Consolas"/>
                        <a:sym typeface="Consolas"/>
                      </a:endParaRPr>
                    </a:p>
                  </a:txBody>
                  <a:tcPr marT="63500" marB="63500" marR="63500" marL="63500"/>
                </a:tc>
                <a:tc hMerge="1"/>
                <a:tc hMerge="1"/>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48"/>
          <p:cNvSpPr txBox="1"/>
          <p:nvPr>
            <p:ph idx="4294967295" type="ctrTitle"/>
          </p:nvPr>
        </p:nvSpPr>
        <p:spPr>
          <a:xfrm>
            <a:off x="446400" y="204825"/>
            <a:ext cx="8490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A Taxonomy</a:t>
            </a:r>
            <a:endParaRPr>
              <a:solidFill>
                <a:srgbClr val="0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41" name="Google Shape;84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42" name="Google Shape;842;p48"/>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PMEM-only File Systems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Cross-Media File Systems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Other Systems Adapted To PMEM</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Testing File System Crash Consistency</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PMEM-specific Crash-Consistency Concerns</a:t>
            </a:r>
            <a:endParaRPr sz="16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9"/>
          <p:cNvSpPr txBox="1"/>
          <p:nvPr>
            <p:ph idx="4294967295" type="ctrTitle"/>
          </p:nvPr>
        </p:nvSpPr>
        <p:spPr>
          <a:xfrm>
            <a:off x="446400" y="204825"/>
            <a:ext cx="8490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PMEM-only File Systems</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48" name="Google Shape;848;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49" name="Google Shape;849;p49"/>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Relevant to this thesis due to </a:t>
            </a:r>
            <a:r>
              <a:rPr b="1" lang="en-GB" sz="1600">
                <a:latin typeface="Roboto"/>
                <a:ea typeface="Roboto"/>
                <a:cs typeface="Roboto"/>
                <a:sym typeface="Roboto"/>
              </a:rPr>
              <a:t>implementation techniques for synchronous I/O:</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In-Kernel: BPFS, </a:t>
            </a:r>
            <a:r>
              <a:rPr lang="en-GB" sz="1600">
                <a:latin typeface="Roboto"/>
                <a:ea typeface="Roboto"/>
                <a:cs typeface="Roboto"/>
                <a:sym typeface="Roboto"/>
              </a:rPr>
              <a:t>PMFS</a:t>
            </a:r>
            <a:r>
              <a:rPr lang="en-GB" sz="1600">
                <a:latin typeface="Roboto"/>
                <a:ea typeface="Roboto"/>
                <a:cs typeface="Roboto"/>
                <a:sym typeface="Roboto"/>
              </a:rPr>
              <a:t>, Nova, Nova-Fortis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Hybrid: Split-FS, Strata</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User-space: Aerie, EvFS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Summary:</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Many:</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In-place atomic updates wherever possible.</a:t>
            </a:r>
            <a:endParaRPr sz="1600">
              <a:solidFill>
                <a:schemeClr val="dk1"/>
              </a:solidFill>
              <a:latin typeface="Roboto"/>
              <a:ea typeface="Roboto"/>
              <a:cs typeface="Roboto"/>
              <a:sym typeface="Roboto"/>
            </a:endParaRPr>
          </a:p>
          <a:p>
            <a:pPr indent="-330200" lvl="2" marL="13716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Take advantage of PMEM’s byte-granular I/O.</a:t>
            </a:r>
            <a:endParaRPr sz="1600">
              <a:solidFill>
                <a:schemeClr val="dk1"/>
              </a:solidFill>
              <a:latin typeface="Roboto"/>
              <a:ea typeface="Roboto"/>
              <a:cs typeface="Roboto"/>
              <a:sym typeface="Roboto"/>
            </a:endParaRPr>
          </a:p>
          <a:p>
            <a:pPr indent="-330200" lvl="2" marL="13716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Avoid write-amplification of page-level CoW.</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Copy-on-write for larger updates.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NOVA: Per-CPU &amp; per-inode journaling for high concurrency / scalability.</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Significantly more relaxed semantics than ZFS!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NOVA Fortis: protection against scribbles, bitflips, handling of MCE.</a:t>
            </a:r>
            <a:endParaRPr b="1"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600"/>
              </a:spcAft>
              <a:buNone/>
            </a:pPr>
            <a:r>
              <a:t/>
            </a:r>
            <a:endParaRPr b="1" sz="16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50"/>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Cross-Media File Systems</a:t>
            </a:r>
            <a:endParaRPr>
              <a:solidFill>
                <a:srgbClr val="000000"/>
              </a:solidFill>
              <a:latin typeface="Roboto"/>
              <a:ea typeface="Roboto"/>
              <a:cs typeface="Roboto"/>
              <a:sym typeface="Roboto"/>
            </a:endParaRPr>
          </a:p>
        </p:txBody>
      </p:sp>
      <p:sp>
        <p:nvSpPr>
          <p:cNvPr id="855" name="Google Shape;85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56" name="Google Shape;856;p50"/>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Relevant to this thesis with regards to overall architecture &amp; data flow.</a:t>
            </a:r>
            <a:br>
              <a:rPr lang="en-GB" sz="1600">
                <a:latin typeface="Roboto"/>
                <a:ea typeface="Roboto"/>
                <a:cs typeface="Roboto"/>
                <a:sym typeface="Roboto"/>
              </a:rPr>
            </a:b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Strata</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Data-path in user space writes logical write-ahead log to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Kernel component “</a:t>
            </a:r>
            <a:r>
              <a:rPr i="1" lang="en-GB" sz="1600">
                <a:latin typeface="Roboto"/>
                <a:ea typeface="Roboto"/>
                <a:cs typeface="Roboto"/>
                <a:sym typeface="Roboto"/>
              </a:rPr>
              <a:t>digests” </a:t>
            </a:r>
            <a:r>
              <a:rPr lang="en-GB" sz="1600">
                <a:latin typeface="Roboto"/>
                <a:ea typeface="Roboto"/>
                <a:cs typeface="Roboto"/>
                <a:sym typeface="Roboto"/>
              </a:rPr>
              <a:t>the log and performs aggregated I/O to slower storage.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Good design, PMEM is </a:t>
            </a:r>
            <a:r>
              <a:rPr i="1" lang="en-GB" sz="1600">
                <a:latin typeface="Roboto"/>
                <a:ea typeface="Roboto"/>
                <a:cs typeface="Roboto"/>
                <a:sym typeface="Roboto"/>
              </a:rPr>
              <a:t>used</a:t>
            </a:r>
            <a:r>
              <a:rPr lang="en-GB" sz="1600">
                <a:latin typeface="Roboto"/>
                <a:ea typeface="Roboto"/>
                <a:cs typeface="Roboto"/>
                <a:sym typeface="Roboto"/>
              </a:rPr>
              <a:t> on the happy path. No storage pooling, data integrity, redundancy measures.</a:t>
            </a:r>
            <a:endParaRPr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Ziggurat</a:t>
            </a:r>
            <a:endParaRPr b="1"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PMEM is one of several storage tiers.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Placement prediction choses storage tier, depending on anticipated usage.</a:t>
            </a:r>
            <a:br>
              <a:rPr lang="en-GB" sz="1600">
                <a:latin typeface="Roboto"/>
                <a:ea typeface="Roboto"/>
                <a:cs typeface="Roboto"/>
                <a:sym typeface="Roboto"/>
              </a:rPr>
            </a:br>
            <a:r>
              <a:rPr lang="en-GB" sz="1600">
                <a:latin typeface="Roboto"/>
                <a:ea typeface="Roboto"/>
                <a:cs typeface="Roboto"/>
                <a:sym typeface="Roboto"/>
              </a:rPr>
              <a:t>=&gt; no double-writing of data that is imminent to write-ahead logging</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Dynamic up-/down-migration if usage pattern changes.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Based on NOVA-Fortis; Focus on tiering, not on synchronous I/O itself.</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600"/>
              </a:spcAft>
              <a:buNone/>
            </a:pPr>
            <a:r>
              <a:t/>
            </a:r>
            <a:endParaRPr b="1" sz="16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1"/>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Other </a:t>
            </a:r>
            <a:r>
              <a:rPr lang="en-GB">
                <a:solidFill>
                  <a:srgbClr val="000000"/>
                </a:solidFill>
                <a:latin typeface="Roboto"/>
                <a:ea typeface="Roboto"/>
                <a:cs typeface="Roboto"/>
                <a:sym typeface="Roboto"/>
              </a:rPr>
              <a:t>Adapted Systems</a:t>
            </a:r>
            <a:endParaRPr>
              <a:solidFill>
                <a:srgbClr val="0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62" name="Google Shape;86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63" name="Google Shape;863;p51"/>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Relevant to this thesis to show what else is possible.</a:t>
            </a:r>
            <a:endParaRPr sz="1600">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b="1" lang="en-GB" sz="1100">
                <a:solidFill>
                  <a:schemeClr val="dk1"/>
                </a:solidFill>
              </a:rPr>
              <a:t>Unioning of the Buffer Cache and Journaling Layers with Non-volatile Memory</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Linux DAX</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ext4 fast commits</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dm-writecache</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4294967295" type="ctrTitle"/>
          </p:nvPr>
        </p:nvSpPr>
        <p:spPr>
          <a:xfrm>
            <a:off x="394650" y="225825"/>
            <a:ext cx="7043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Linux, File Systems and </a:t>
            </a:r>
            <a:r>
              <a:rPr lang="en-GB">
                <a:solidFill>
                  <a:srgbClr val="38761D"/>
                </a:solidFill>
                <a:latin typeface="Roboto"/>
                <a:ea typeface="Roboto"/>
                <a:cs typeface="Roboto"/>
                <a:sym typeface="Roboto"/>
              </a:rPr>
              <a:t>Persistent Memory</a:t>
            </a:r>
            <a:endParaRPr>
              <a:solidFill>
                <a:srgbClr val="000000"/>
              </a:solidFill>
              <a:latin typeface="Roboto"/>
              <a:ea typeface="Roboto"/>
              <a:cs typeface="Roboto"/>
              <a:sym typeface="Roboto"/>
            </a:endParaRPr>
          </a:p>
        </p:txBody>
      </p:sp>
      <p:sp>
        <p:nvSpPr>
          <p:cNvPr id="78" name="Google Shape;78;p16"/>
          <p:cNvSpPr txBox="1"/>
          <p:nvPr/>
        </p:nvSpPr>
        <p:spPr>
          <a:xfrm>
            <a:off x="391800" y="933975"/>
            <a:ext cx="51657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PMEM shows up as </a:t>
            </a:r>
            <a:r>
              <a:rPr b="1" lang="en-GB" sz="1600">
                <a:latin typeface="Roboto"/>
                <a:ea typeface="Roboto"/>
                <a:cs typeface="Roboto"/>
                <a:sym typeface="Roboto"/>
              </a:rPr>
              <a:t>/dev/pmemX.Y</a:t>
            </a:r>
            <a:r>
              <a:rPr lang="en-GB" sz="1600">
                <a:latin typeface="Roboto"/>
                <a:ea typeface="Roboto"/>
                <a:cs typeface="Roboto"/>
                <a:sym typeface="Roboto"/>
              </a:rPr>
              <a:t> block device node.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Usable as a </a:t>
            </a:r>
            <a:r>
              <a:rPr b="1" lang="en-GB" sz="1600">
                <a:latin typeface="Roboto"/>
                <a:ea typeface="Roboto"/>
                <a:cs typeface="Roboto"/>
                <a:sym typeface="Roboto"/>
              </a:rPr>
              <a:t>regular Linux block device</a:t>
            </a:r>
            <a:r>
              <a:rPr lang="en-GB" sz="1600">
                <a:latin typeface="Roboto"/>
                <a:ea typeface="Roboto"/>
                <a:cs typeface="Roboto"/>
                <a:sym typeface="Roboto"/>
              </a:rPr>
              <a:t>:</a:t>
            </a:r>
            <a:br>
              <a:rPr lang="en-GB" sz="1600">
                <a:latin typeface="Roboto"/>
                <a:ea typeface="Roboto"/>
                <a:cs typeface="Roboto"/>
                <a:sym typeface="Roboto"/>
              </a:rPr>
            </a:br>
            <a:r>
              <a:rPr lang="en-GB" sz="1600">
                <a:latin typeface="Roboto"/>
                <a:ea typeface="Roboto"/>
                <a:cs typeface="Roboto"/>
                <a:sym typeface="Roboto"/>
              </a:rPr>
              <a:t>driver maps block IO to memcpy_flushcache().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Additional </a:t>
            </a:r>
            <a:r>
              <a:rPr b="1" lang="en-GB" sz="1600">
                <a:latin typeface="Roboto"/>
                <a:ea typeface="Roboto"/>
                <a:cs typeface="Roboto"/>
                <a:sym typeface="Roboto"/>
              </a:rPr>
              <a:t>Direct Access</a:t>
            </a:r>
            <a:r>
              <a:rPr lang="en-GB" sz="1600">
                <a:latin typeface="Roboto"/>
                <a:ea typeface="Roboto"/>
                <a:cs typeface="Roboto"/>
                <a:sym typeface="Roboto"/>
              </a:rPr>
              <a:t> (DAX) APIs that enable</a:t>
            </a:r>
            <a:br>
              <a:rPr lang="en-GB" sz="1600">
                <a:latin typeface="Roboto"/>
                <a:ea typeface="Roboto"/>
                <a:cs typeface="Roboto"/>
                <a:sym typeface="Roboto"/>
              </a:rPr>
            </a:br>
            <a:r>
              <a:rPr lang="en-GB" sz="1600">
                <a:latin typeface="Roboto"/>
                <a:ea typeface="Roboto"/>
                <a:cs typeface="Roboto"/>
                <a:sym typeface="Roboto"/>
              </a:rPr>
              <a:t>block device consumers to:</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check whether block device is DAX (≈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translate LBA range </a:t>
            </a:r>
            <a:r>
              <a:rPr lang="en-GB" sz="1600">
                <a:solidFill>
                  <a:schemeClr val="dk1"/>
                </a:solidFill>
                <a:latin typeface="Roboto"/>
                <a:ea typeface="Roboto"/>
                <a:cs typeface="Roboto"/>
                <a:sym typeface="Roboto"/>
              </a:rPr>
              <a:t>⇒</a:t>
            </a:r>
            <a:r>
              <a:rPr lang="en-GB" sz="1600">
                <a:latin typeface="Roboto"/>
                <a:ea typeface="Roboto"/>
                <a:cs typeface="Roboto"/>
                <a:sym typeface="Roboto"/>
              </a:rPr>
              <a:t> kernel virt addr range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 conditionally support DAX-specific</a:t>
            </a:r>
            <a:br>
              <a:rPr lang="en-GB" sz="1600">
                <a:latin typeface="Roboto"/>
                <a:ea typeface="Roboto"/>
                <a:cs typeface="Roboto"/>
                <a:sym typeface="Roboto"/>
              </a:rPr>
            </a:br>
            <a:r>
              <a:rPr lang="en-GB" sz="1600">
                <a:latin typeface="Roboto"/>
                <a:ea typeface="Roboto"/>
                <a:cs typeface="Roboto"/>
                <a:sym typeface="Roboto"/>
              </a:rPr>
              <a:t>     optimizations and features</a:t>
            </a:r>
            <a:endParaRPr sz="1600">
              <a:latin typeface="Roboto"/>
              <a:ea typeface="Roboto"/>
              <a:cs typeface="Roboto"/>
              <a:sym typeface="Roboto"/>
            </a:endParaRPr>
          </a:p>
          <a:p>
            <a:pPr indent="0" lvl="0" marL="0" rtl="0" algn="l">
              <a:spcBef>
                <a:spcPts val="600"/>
              </a:spcBef>
              <a:spcAft>
                <a:spcPts val="600"/>
              </a:spcAft>
              <a:buNone/>
            </a:pPr>
            <a:r>
              <a:rPr lang="en-GB" sz="1600">
                <a:solidFill>
                  <a:srgbClr val="3D85C6"/>
                </a:solidFill>
                <a:latin typeface="Roboto"/>
                <a:ea typeface="Roboto"/>
                <a:cs typeface="Roboto"/>
                <a:sym typeface="Roboto"/>
              </a:rPr>
              <a:t>ZFS</a:t>
            </a:r>
            <a:r>
              <a:rPr lang="en-GB" sz="1600">
                <a:latin typeface="Roboto"/>
                <a:ea typeface="Roboto"/>
                <a:cs typeface="Roboto"/>
                <a:sym typeface="Roboto"/>
              </a:rPr>
              <a:t> i</a:t>
            </a:r>
            <a:r>
              <a:rPr lang="en-GB" sz="1600">
                <a:latin typeface="Roboto"/>
                <a:ea typeface="Roboto"/>
                <a:cs typeface="Roboto"/>
                <a:sym typeface="Roboto"/>
              </a:rPr>
              <a:t>s an out-of-tree kernel module and has no</a:t>
            </a:r>
            <a:br>
              <a:rPr lang="en-GB" sz="1600">
                <a:latin typeface="Roboto"/>
                <a:ea typeface="Roboto"/>
                <a:cs typeface="Roboto"/>
                <a:sym typeface="Roboto"/>
              </a:rPr>
            </a:br>
            <a:r>
              <a:rPr lang="en-GB" sz="1600">
                <a:latin typeface="Roboto"/>
                <a:ea typeface="Roboto"/>
                <a:cs typeface="Roboto"/>
                <a:sym typeface="Roboto"/>
              </a:rPr>
              <a:t>support for DAX.</a:t>
            </a:r>
            <a:endParaRPr sz="1600">
              <a:latin typeface="Roboto"/>
              <a:ea typeface="Roboto"/>
              <a:cs typeface="Roboto"/>
              <a:sym typeface="Roboto"/>
            </a:endParaRPr>
          </a:p>
        </p:txBody>
      </p:sp>
      <p:pic>
        <p:nvPicPr>
          <p:cNvPr id="79" name="Google Shape;79;p16"/>
          <p:cNvPicPr preferRelativeResize="0"/>
          <p:nvPr/>
        </p:nvPicPr>
        <p:blipFill>
          <a:blip r:embed="rId3">
            <a:alphaModFix/>
          </a:blip>
          <a:stretch>
            <a:fillRect/>
          </a:stretch>
        </p:blipFill>
        <p:spPr>
          <a:xfrm>
            <a:off x="5435775" y="2323725"/>
            <a:ext cx="3546475" cy="2166825"/>
          </a:xfrm>
          <a:prstGeom prst="rect">
            <a:avLst/>
          </a:prstGeom>
          <a:noFill/>
          <a:ln>
            <a:noFill/>
          </a:ln>
          <a:effectLst>
            <a:outerShdw blurRad="57150" rotWithShape="0" algn="bl" dir="5400000" dist="19050">
              <a:srgbClr val="000000">
                <a:alpha val="50000"/>
              </a:srgbClr>
            </a:outerShdw>
          </a:effectLst>
        </p:spPr>
      </p:pic>
      <p:sp>
        <p:nvSpPr>
          <p:cNvPr id="80" name="Google Shape;80;p16"/>
          <p:cNvSpPr txBox="1"/>
          <p:nvPr/>
        </p:nvSpPr>
        <p:spPr>
          <a:xfrm>
            <a:off x="5444250" y="4490550"/>
            <a:ext cx="3576900" cy="23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500"/>
              <a:t>https://elixir.bootlin.com/linux/latest/source/fs/ext4/file.c ; 2021-03-04</a:t>
            </a:r>
            <a:endParaRPr sz="500"/>
          </a:p>
        </p:txBody>
      </p:sp>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52"/>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Testing Crash Consistency</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69" name="Google Shape;86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70" name="Google Shape;870;p52"/>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What is the state-of-the-art in testing crash consistency?</a:t>
            </a:r>
            <a:endParaRPr sz="1600">
              <a:latin typeface="Roboto"/>
              <a:ea typeface="Roboto"/>
              <a:cs typeface="Roboto"/>
              <a:sym typeface="Roboto"/>
            </a:endParaRPr>
          </a:p>
          <a:p>
            <a:pPr indent="0" lvl="0" marL="0" rtl="0" algn="l">
              <a:lnSpc>
                <a:spcPct val="115000"/>
              </a:lnSpc>
              <a:spcBef>
                <a:spcPts val="600"/>
              </a:spcBef>
              <a:spcAft>
                <a:spcPts val="0"/>
              </a:spcAft>
              <a:buNone/>
            </a:pPr>
            <a:r>
              <a:rPr b="1" lang="en-GB" sz="1100">
                <a:solidFill>
                  <a:schemeClr val="dk1"/>
                </a:solidFill>
              </a:rPr>
              <a:t>All File Systems Are Not Created Equal (Pillai et al., 2014)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Specifying and Checking File System Crash-Consistency Models (Bornholt et al., 2016)</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Using Model Checking to Find Serious File System Errors (Yang et al., 2006)</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53"/>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PMEM Crash Consistency</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876" name="Google Shape;87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77" name="Google Shape;877;p53"/>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What is the state-of-the-art in ensuring that PMEM applications are crash-consistent?</a:t>
            </a:r>
            <a:endParaRPr sz="1600">
              <a:latin typeface="Roboto"/>
              <a:ea typeface="Roboto"/>
              <a:cs typeface="Roboto"/>
              <a:sym typeface="Roboto"/>
            </a:endParaRPr>
          </a:p>
          <a:p>
            <a:pPr indent="0" lvl="0" marL="0" rtl="0" algn="l">
              <a:lnSpc>
                <a:spcPct val="115000"/>
              </a:lnSpc>
              <a:spcBef>
                <a:spcPts val="600"/>
              </a:spcBef>
              <a:spcAft>
                <a:spcPts val="0"/>
              </a:spcAft>
              <a:buNone/>
            </a:pPr>
            <a:r>
              <a:rPr b="1" lang="en-GB" sz="1100">
                <a:solidFill>
                  <a:schemeClr val="dk1"/>
                </a:solidFill>
              </a:rPr>
              <a:t>Yat: A validation framework for persistent memory software (Lantz et al., 2014)</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pmemcheck (</a:t>
            </a:r>
            <a:r>
              <a:rPr b="1" lang="en-GB" sz="1100" u="sng">
                <a:solidFill>
                  <a:srgbClr val="1155CC"/>
                </a:solidFill>
                <a:hlinkClick r:id="rId3">
                  <a:extLst>
                    <a:ext uri="{A12FA001-AC4F-418D-AE19-62706E023703}">
                      <ahyp:hlinkClr val="tx"/>
                    </a:ext>
                  </a:extLst>
                </a:hlinkClick>
              </a:rPr>
              <a:t>https://pmem.io/2015/07/17/pmemcheck-basic.html</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050">
                <a:solidFill>
                  <a:srgbClr val="3C4043"/>
                </a:solidFill>
                <a:highlight>
                  <a:srgbClr val="FFFFFF"/>
                </a:highlight>
                <a:latin typeface="Roboto"/>
                <a:ea typeface="Roboto"/>
                <a:cs typeface="Roboto"/>
                <a:sym typeface="Roboto"/>
              </a:rPr>
              <a:t>`pmeminsp`, see Book ProgrammingPersistentMemory Listing</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b="1" lang="en-GB" sz="1100">
                <a:solidFill>
                  <a:schemeClr val="dk1"/>
                </a:solidFill>
              </a:rPr>
              <a:t>PMTest: A fast and flexible testing framework for persistent memory programs</a:t>
            </a:r>
            <a:r>
              <a:rPr lang="en-GB" sz="1100">
                <a:solidFill>
                  <a:schemeClr val="dk1"/>
                </a:solidFill>
              </a:rPr>
              <a:t> </a:t>
            </a:r>
            <a:r>
              <a:rPr b="1" lang="en-GB" sz="1100">
                <a:solidFill>
                  <a:schemeClr val="dk1"/>
                </a:solidFill>
              </a:rPr>
              <a:t>(Liu et al., 2019)</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ndctl-inject-error (https://pmem.io/ndctl/ndctl-inject-error.html)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83" name="Google Shape;883;p5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True Slide Graveyard From Here 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5"/>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&gt; Latency Analysis (ctd.)</a:t>
            </a:r>
            <a:endParaRPr>
              <a:solidFill>
                <a:srgbClr val="3D85C6"/>
              </a:solidFill>
              <a:latin typeface="Roboto"/>
              <a:ea typeface="Roboto"/>
              <a:cs typeface="Roboto"/>
              <a:sym typeface="Roboto"/>
            </a:endParaRPr>
          </a:p>
        </p:txBody>
      </p:sp>
      <p:sp>
        <p:nvSpPr>
          <p:cNvPr id="889" name="Google Shape;889;p55"/>
          <p:cNvSpPr txBox="1"/>
          <p:nvPr/>
        </p:nvSpPr>
        <p:spPr>
          <a:xfrm>
            <a:off x="525600" y="728050"/>
            <a:ext cx="8081700" cy="5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solidFill>
                  <a:schemeClr val="dk1"/>
                </a:solidFill>
                <a:latin typeface="Roboto"/>
                <a:ea typeface="Roboto"/>
                <a:cs typeface="Roboto"/>
                <a:sym typeface="Roboto"/>
              </a:rPr>
              <a:t>What is the maximum performance that we can expect from optimizing (just) the ZIL?</a:t>
            </a:r>
            <a:endParaRPr b="1" sz="1600">
              <a:solidFill>
                <a:schemeClr val="dk1"/>
              </a:solidFill>
              <a:latin typeface="Roboto"/>
              <a:ea typeface="Roboto"/>
              <a:cs typeface="Roboto"/>
              <a:sym typeface="Roboto"/>
            </a:endParaRPr>
          </a:p>
        </p:txBody>
      </p:sp>
      <p:sp>
        <p:nvSpPr>
          <p:cNvPr id="890" name="Google Shape;890;p55"/>
          <p:cNvSpPr/>
          <p:nvPr/>
        </p:nvSpPr>
        <p:spPr>
          <a:xfrm>
            <a:off x="3823225" y="1592600"/>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4965060" y="1592600"/>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6106894" y="1592600"/>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txBox="1"/>
          <p:nvPr/>
        </p:nvSpPr>
        <p:spPr>
          <a:xfrm>
            <a:off x="131400" y="1533650"/>
            <a:ext cx="34776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Baseline: sync=1</a:t>
            </a:r>
            <a:endParaRPr sz="1600">
              <a:latin typeface="Roboto"/>
              <a:ea typeface="Roboto"/>
              <a:cs typeface="Roboto"/>
              <a:sym typeface="Roboto"/>
            </a:endParaRPr>
          </a:p>
        </p:txBody>
      </p:sp>
      <p:sp>
        <p:nvSpPr>
          <p:cNvPr id="894" name="Google Shape;894;p55"/>
          <p:cNvSpPr/>
          <p:nvPr/>
        </p:nvSpPr>
        <p:spPr>
          <a:xfrm>
            <a:off x="3823225" y="2169603"/>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4965060" y="2169603"/>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6106894" y="2169603"/>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nvSpPr>
        <p:spPr>
          <a:xfrm>
            <a:off x="131400" y="2110650"/>
            <a:ext cx="34776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Zero-overhead ZIO pipeline</a:t>
            </a:r>
            <a:endParaRPr sz="1600">
              <a:latin typeface="Roboto"/>
              <a:ea typeface="Roboto"/>
              <a:cs typeface="Roboto"/>
              <a:sym typeface="Roboto"/>
            </a:endParaRPr>
          </a:p>
        </p:txBody>
      </p:sp>
      <p:sp>
        <p:nvSpPr>
          <p:cNvPr id="898" name="Google Shape;898;p55"/>
          <p:cNvSpPr txBox="1"/>
          <p:nvPr/>
        </p:nvSpPr>
        <p:spPr>
          <a:xfrm>
            <a:off x="131400" y="2698275"/>
            <a:ext cx="3477600" cy="60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What’s possible with a new ZIL according to the </a:t>
            </a:r>
            <a:r>
              <a:rPr i="1" lang="en-GB" sz="1600">
                <a:solidFill>
                  <a:schemeClr val="dk1"/>
                </a:solidFill>
                <a:latin typeface="Roboto"/>
                <a:ea typeface="Roboto"/>
                <a:cs typeface="Roboto"/>
                <a:sym typeface="Roboto"/>
              </a:rPr>
              <a:t>Raw</a:t>
            </a:r>
            <a:r>
              <a:rPr lang="en-GB" sz="1600">
                <a:solidFill>
                  <a:schemeClr val="dk1"/>
                </a:solidFill>
                <a:latin typeface="Roboto"/>
                <a:ea typeface="Roboto"/>
                <a:cs typeface="Roboto"/>
                <a:sym typeface="Roboto"/>
              </a:rPr>
              <a:t> benchmark.</a:t>
            </a:r>
            <a:endParaRPr sz="1600">
              <a:latin typeface="Roboto"/>
              <a:ea typeface="Roboto"/>
              <a:cs typeface="Roboto"/>
              <a:sym typeface="Roboto"/>
            </a:endParaRPr>
          </a:p>
        </p:txBody>
      </p:sp>
      <p:sp>
        <p:nvSpPr>
          <p:cNvPr id="899" name="Google Shape;899;p55"/>
          <p:cNvSpPr/>
          <p:nvPr/>
        </p:nvSpPr>
        <p:spPr>
          <a:xfrm>
            <a:off x="3823225" y="2807932"/>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4965060" y="2807932"/>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6106894" y="2807932"/>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txBox="1"/>
          <p:nvPr/>
        </p:nvSpPr>
        <p:spPr>
          <a:xfrm>
            <a:off x="573300" y="4243425"/>
            <a:ext cx="8191800" cy="60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Optimizing the ZIO pipeline is insufficient: ZFS needs a new kind of ZIL that exclusively targets PMEM in order to fully exploit its performance benefits.</a:t>
            </a:r>
            <a:endParaRPr sz="1600">
              <a:solidFill>
                <a:schemeClr val="dk1"/>
              </a:solidFill>
              <a:latin typeface="Roboto"/>
              <a:ea typeface="Roboto"/>
              <a:cs typeface="Roboto"/>
              <a:sym typeface="Roboto"/>
            </a:endParaRPr>
          </a:p>
        </p:txBody>
      </p:sp>
      <p:sp>
        <p:nvSpPr>
          <p:cNvPr id="903" name="Google Shape;903;p55"/>
          <p:cNvSpPr txBox="1"/>
          <p:nvPr/>
        </p:nvSpPr>
        <p:spPr>
          <a:xfrm>
            <a:off x="7156000" y="1592600"/>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904" name="Google Shape;904;p55"/>
          <p:cNvSpPr txBox="1"/>
          <p:nvPr/>
        </p:nvSpPr>
        <p:spPr>
          <a:xfrm>
            <a:off x="6935625" y="1295500"/>
            <a:ext cx="9183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a:solidFill>
                  <a:schemeClr val="dk1"/>
                </a:solidFill>
                <a:latin typeface="Roboto"/>
                <a:ea typeface="Roboto"/>
                <a:cs typeface="Roboto"/>
                <a:sym typeface="Roboto"/>
              </a:rPr>
              <a:t>Lat [us]</a:t>
            </a:r>
            <a:endParaRPr>
              <a:latin typeface="Roboto"/>
              <a:ea typeface="Roboto"/>
              <a:cs typeface="Roboto"/>
              <a:sym typeface="Roboto"/>
            </a:endParaRPr>
          </a:p>
        </p:txBody>
      </p:sp>
      <p:sp>
        <p:nvSpPr>
          <p:cNvPr id="905" name="Google Shape;905;p55"/>
          <p:cNvSpPr txBox="1"/>
          <p:nvPr/>
        </p:nvSpPr>
        <p:spPr>
          <a:xfrm>
            <a:off x="7156000" y="2135704"/>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906" name="Google Shape;906;p55"/>
          <p:cNvSpPr txBox="1"/>
          <p:nvPr/>
        </p:nvSpPr>
        <p:spPr>
          <a:xfrm>
            <a:off x="7156000" y="2807933"/>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907" name="Google Shape;907;p55"/>
          <p:cNvSpPr txBox="1"/>
          <p:nvPr/>
        </p:nvSpPr>
        <p:spPr>
          <a:xfrm>
            <a:off x="131400" y="3494100"/>
            <a:ext cx="3438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Maximum: sync=0</a:t>
            </a:r>
            <a:endParaRPr sz="1600">
              <a:latin typeface="Roboto"/>
              <a:ea typeface="Roboto"/>
              <a:cs typeface="Roboto"/>
              <a:sym typeface="Roboto"/>
            </a:endParaRPr>
          </a:p>
        </p:txBody>
      </p:sp>
      <p:sp>
        <p:nvSpPr>
          <p:cNvPr id="908" name="Google Shape;908;p55"/>
          <p:cNvSpPr/>
          <p:nvPr/>
        </p:nvSpPr>
        <p:spPr>
          <a:xfrm>
            <a:off x="3823225" y="3447298"/>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4965060" y="3447298"/>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6106894" y="3447298"/>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txBox="1"/>
          <p:nvPr/>
        </p:nvSpPr>
        <p:spPr>
          <a:xfrm>
            <a:off x="7156000" y="3447300"/>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912" name="Google Shape;912;p55"/>
          <p:cNvSpPr txBox="1"/>
          <p:nvPr/>
        </p:nvSpPr>
        <p:spPr>
          <a:xfrm>
            <a:off x="7646275" y="1592600"/>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1</a:t>
            </a:r>
            <a:endParaRPr sz="1600">
              <a:latin typeface="Roboto"/>
              <a:ea typeface="Roboto"/>
              <a:cs typeface="Roboto"/>
              <a:sym typeface="Roboto"/>
            </a:endParaRPr>
          </a:p>
        </p:txBody>
      </p:sp>
      <p:sp>
        <p:nvSpPr>
          <p:cNvPr id="913" name="Google Shape;913;p55"/>
          <p:cNvSpPr txBox="1"/>
          <p:nvPr/>
        </p:nvSpPr>
        <p:spPr>
          <a:xfrm>
            <a:off x="7682400" y="1295500"/>
            <a:ext cx="9549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a:solidFill>
                  <a:schemeClr val="dk1"/>
                </a:solidFill>
                <a:latin typeface="Roboto"/>
                <a:ea typeface="Roboto"/>
                <a:cs typeface="Roboto"/>
                <a:sym typeface="Roboto"/>
              </a:rPr>
              <a:t>Speedup</a:t>
            </a:r>
            <a:endParaRPr>
              <a:latin typeface="Roboto"/>
              <a:ea typeface="Roboto"/>
              <a:cs typeface="Roboto"/>
              <a:sym typeface="Roboto"/>
            </a:endParaRPr>
          </a:p>
        </p:txBody>
      </p:sp>
      <p:sp>
        <p:nvSpPr>
          <p:cNvPr id="914" name="Google Shape;914;p55"/>
          <p:cNvSpPr txBox="1"/>
          <p:nvPr/>
        </p:nvSpPr>
        <p:spPr>
          <a:xfrm>
            <a:off x="7646275" y="2135700"/>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1.89</a:t>
            </a:r>
            <a:endParaRPr sz="1600">
              <a:latin typeface="Roboto"/>
              <a:ea typeface="Roboto"/>
              <a:cs typeface="Roboto"/>
              <a:sym typeface="Roboto"/>
            </a:endParaRPr>
          </a:p>
        </p:txBody>
      </p:sp>
      <p:sp>
        <p:nvSpPr>
          <p:cNvPr id="915" name="Google Shape;915;p55"/>
          <p:cNvSpPr txBox="1"/>
          <p:nvPr/>
        </p:nvSpPr>
        <p:spPr>
          <a:xfrm>
            <a:off x="7646275" y="2807925"/>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3.65</a:t>
            </a:r>
            <a:endParaRPr sz="1600">
              <a:latin typeface="Roboto"/>
              <a:ea typeface="Roboto"/>
              <a:cs typeface="Roboto"/>
              <a:sym typeface="Roboto"/>
            </a:endParaRPr>
          </a:p>
        </p:txBody>
      </p:sp>
      <p:sp>
        <p:nvSpPr>
          <p:cNvPr id="916" name="Google Shape;916;p55"/>
          <p:cNvSpPr txBox="1"/>
          <p:nvPr/>
        </p:nvSpPr>
        <p:spPr>
          <a:xfrm>
            <a:off x="7646275" y="3447288"/>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917" name="Google Shape;91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1" name="Shape 921"/>
        <p:cNvGrpSpPr/>
        <p:nvPr/>
      </p:nvGrpSpPr>
      <p:grpSpPr>
        <a:xfrm>
          <a:off x="0" y="0"/>
          <a:ext cx="0" cy="0"/>
          <a:chOff x="0" y="0"/>
          <a:chExt cx="0" cy="0"/>
        </a:xfrm>
      </p:grpSpPr>
      <p:sp>
        <p:nvSpPr>
          <p:cNvPr id="922" name="Google Shape;922;p56"/>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TXG Sync Complications</a:t>
            </a:r>
            <a:endParaRPr>
              <a:solidFill>
                <a:srgbClr val="000000"/>
              </a:solidFill>
              <a:latin typeface="Roboto"/>
              <a:ea typeface="Roboto"/>
              <a:cs typeface="Roboto"/>
              <a:sym typeface="Roboto"/>
            </a:endParaRPr>
          </a:p>
        </p:txBody>
      </p:sp>
      <p:sp>
        <p:nvSpPr>
          <p:cNvPr id="923" name="Google Shape;92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24" name="Google Shape;924;p56"/>
          <p:cNvSpPr txBox="1"/>
          <p:nvPr/>
        </p:nvSpPr>
        <p:spPr>
          <a:xfrm>
            <a:off x="525600" y="796275"/>
            <a:ext cx="8253000" cy="3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Why is this relevant for the ZIL?</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ZIL’s job is to bridge the gap between the time we make our changes in the open txg and the time txg sync has finished writing out the merkle tree of that txg. </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1. Garbage Collection</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ZIL-LWB (the old ZIL) is implemented as an on-disk list of log blocks, each of which contains multiple entries. The list head is located in the merkle tree but the log blocks are self-checksumming. Thereby the list can be appended to independently of “txg sync”. However, “txg sync” does the garbage collection: the merkle tree that it writes has its list head moved forward to the first log block with a txg greater (=younger) than the syncing txg. All the log blocks that are now unreachable are freed by “txg sync”.</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ZIL-PMEM is not part of the merkle-tree infrastructure. It does garbage collection through a callback after txg sync completes…</a:t>
            </a:r>
            <a:endParaRPr sz="1600">
              <a:latin typeface="Roboto"/>
              <a:ea typeface="Roboto"/>
              <a:cs typeface="Roboto"/>
              <a:sym typeface="Roboto"/>
            </a:endParaRPr>
          </a:p>
          <a:p>
            <a:pPr indent="0" lvl="0" marL="0" rtl="0" algn="l">
              <a:spcBef>
                <a:spcPts val="600"/>
              </a:spcBef>
              <a:spcAft>
                <a:spcPts val="600"/>
              </a:spcAft>
              <a:buNone/>
            </a:pPr>
            <a:r>
              <a:rPr b="1" lang="en-GB" sz="1600">
                <a:latin typeface="Roboto"/>
                <a:ea typeface="Roboto"/>
                <a:cs typeface="Roboto"/>
                <a:sym typeface="Roboto"/>
              </a:rPr>
              <a:t>2. Replay Correctness</a:t>
            </a:r>
            <a:r>
              <a:rPr lang="en-GB" sz="1600">
                <a:latin typeface="Roboto"/>
                <a:ea typeface="Roboto"/>
                <a:cs typeface="Roboto"/>
                <a:sym typeface="Roboto"/>
              </a:rPr>
              <a:t> Replay can find entries whose txg  that have not </a:t>
            </a:r>
            <a:endParaRPr sz="16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30" name="Google Shape;930;p57"/>
          <p:cNvPicPr preferRelativeResize="0"/>
          <p:nvPr/>
        </p:nvPicPr>
        <p:blipFill>
          <a:blip r:embed="rId3">
            <a:alphaModFix/>
          </a:blip>
          <a:stretch>
            <a:fillRect/>
          </a:stretch>
        </p:blipFill>
        <p:spPr>
          <a:xfrm>
            <a:off x="152400" y="152400"/>
            <a:ext cx="7080504" cy="48387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36" name="Google Shape;936;p58"/>
          <p:cNvPicPr preferRelativeResize="0"/>
          <p:nvPr/>
        </p:nvPicPr>
        <p:blipFill>
          <a:blip r:embed="rId3">
            <a:alphaModFix/>
          </a:blip>
          <a:stretch>
            <a:fillRect/>
          </a:stretch>
        </p:blipFill>
        <p:spPr>
          <a:xfrm>
            <a:off x="152400" y="152400"/>
            <a:ext cx="6603021" cy="4838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42" name="Google Shape;942;p59"/>
          <p:cNvPicPr preferRelativeResize="0"/>
          <p:nvPr/>
        </p:nvPicPr>
        <p:blipFill>
          <a:blip r:embed="rId3">
            <a:alphaModFix/>
          </a:blip>
          <a:stretch>
            <a:fillRect/>
          </a:stretch>
        </p:blipFill>
        <p:spPr>
          <a:xfrm>
            <a:off x="152400" y="152400"/>
            <a:ext cx="6704575"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48" name="Google Shape;948;p60"/>
          <p:cNvPicPr preferRelativeResize="0"/>
          <p:nvPr/>
        </p:nvPicPr>
        <p:blipFill>
          <a:blip r:embed="rId3">
            <a:alphaModFix/>
          </a:blip>
          <a:stretch>
            <a:fillRect/>
          </a:stretch>
        </p:blipFill>
        <p:spPr>
          <a:xfrm>
            <a:off x="152400" y="152400"/>
            <a:ext cx="6548159" cy="48387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54" name="Google Shape;954;p61"/>
          <p:cNvPicPr preferRelativeResize="0"/>
          <p:nvPr/>
        </p:nvPicPr>
        <p:blipFill>
          <a:blip r:embed="rId3">
            <a:alphaModFix/>
          </a:blip>
          <a:stretch>
            <a:fillRect/>
          </a:stretch>
        </p:blipFill>
        <p:spPr>
          <a:xfrm>
            <a:off x="152400" y="152400"/>
            <a:ext cx="6476606"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5035275" y="1691300"/>
            <a:ext cx="3917128" cy="2937852"/>
          </a:xfrm>
          <a:prstGeom prst="rect">
            <a:avLst/>
          </a:prstGeom>
          <a:noFill/>
          <a:ln>
            <a:noFill/>
          </a:ln>
        </p:spPr>
      </p:pic>
      <p:sp>
        <p:nvSpPr>
          <p:cNvPr id="87" name="Google Shape;87;p17"/>
          <p:cNvSpPr txBox="1"/>
          <p:nvPr>
            <p:ph idx="4294967295" type="ctrTitle"/>
          </p:nvPr>
        </p:nvSpPr>
        <p:spPr>
          <a:xfrm>
            <a:off x="356300" y="225825"/>
            <a:ext cx="84603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Raw </a:t>
            </a:r>
            <a:r>
              <a:rPr lang="en-GB">
                <a:solidFill>
                  <a:srgbClr val="38761D"/>
                </a:solidFill>
                <a:latin typeface="Roboto"/>
                <a:ea typeface="Roboto"/>
                <a:cs typeface="Roboto"/>
                <a:sym typeface="Roboto"/>
              </a:rPr>
              <a:t>Persistent Memory</a:t>
            </a:r>
            <a:r>
              <a:rPr lang="en-GB">
                <a:solidFill>
                  <a:srgbClr val="000000"/>
                </a:solidFill>
                <a:latin typeface="Roboto"/>
                <a:ea typeface="Roboto"/>
                <a:cs typeface="Roboto"/>
                <a:sym typeface="Roboto"/>
              </a:rPr>
              <a:t> Performance</a:t>
            </a:r>
            <a:endParaRPr>
              <a:solidFill>
                <a:srgbClr val="000000"/>
              </a:solidFill>
              <a:latin typeface="Roboto"/>
              <a:ea typeface="Roboto"/>
              <a:cs typeface="Roboto"/>
              <a:sym typeface="Roboto"/>
            </a:endParaRPr>
          </a:p>
        </p:txBody>
      </p:sp>
      <p:sp>
        <p:nvSpPr>
          <p:cNvPr id="88" name="Google Shape;88;p17"/>
          <p:cNvSpPr txBox="1"/>
          <p:nvPr/>
        </p:nvSpPr>
        <p:spPr>
          <a:xfrm>
            <a:off x="391800" y="1615100"/>
            <a:ext cx="4794900" cy="15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dk1"/>
                </a:solidFill>
                <a:latin typeface="Roboto"/>
                <a:ea typeface="Roboto"/>
                <a:cs typeface="Roboto"/>
                <a:sym typeface="Roboto"/>
              </a:rPr>
              <a:t>Benchmark</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Xeon Silver 4215 (</a:t>
            </a:r>
            <a:r>
              <a:rPr lang="en-GB" sz="1600">
                <a:solidFill>
                  <a:schemeClr val="dk1"/>
                </a:solidFill>
                <a:latin typeface="Roboto"/>
                <a:ea typeface="Roboto"/>
                <a:cs typeface="Roboto"/>
                <a:sym typeface="Roboto"/>
              </a:rPr>
              <a:t>single socket via </a:t>
            </a:r>
            <a:r>
              <a:rPr i="1" lang="en-GB" sz="1600">
                <a:solidFill>
                  <a:schemeClr val="dk1"/>
                </a:solidFill>
                <a:latin typeface="Roboto"/>
                <a:ea typeface="Roboto"/>
                <a:cs typeface="Roboto"/>
                <a:sym typeface="Roboto"/>
              </a:rPr>
              <a:t>isolcpus</a:t>
            </a:r>
            <a:r>
              <a:rPr lang="en-GB" sz="1600">
                <a:solidFill>
                  <a:schemeClr val="dk1"/>
                </a:solidFill>
                <a:latin typeface="Roboto"/>
                <a:ea typeface="Roboto"/>
                <a:cs typeface="Roboto"/>
                <a:sym typeface="Roboto"/>
              </a:rPr>
              <a:t>)</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1 x 128 GB Optane-Module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fio rw=randwrite bs=4k size=</a:t>
            </a:r>
            <a:r>
              <a:rPr lang="en-GB" sz="1600">
                <a:solidFill>
                  <a:schemeClr val="dk1"/>
                </a:solidFill>
                <a:latin typeface="Roboto"/>
                <a:ea typeface="Roboto"/>
                <a:cs typeface="Roboto"/>
                <a:sym typeface="Roboto"/>
              </a:rPr>
              <a:t>200M</a:t>
            </a:r>
            <a:r>
              <a:rPr lang="en-GB" sz="1600">
                <a:solidFill>
                  <a:schemeClr val="dk1"/>
                </a:solidFill>
                <a:latin typeface="Roboto"/>
                <a:ea typeface="Roboto"/>
                <a:cs typeface="Roboto"/>
                <a:sym typeface="Roboto"/>
              </a:rPr>
              <a:t> numjobs=X </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ioengine=dev-dax</a:t>
            </a:r>
            <a:endParaRPr sz="1600">
              <a:solidFill>
                <a:schemeClr val="dk1"/>
              </a:solidFill>
              <a:latin typeface="Roboto"/>
              <a:ea typeface="Roboto"/>
              <a:cs typeface="Roboto"/>
              <a:sym typeface="Roboto"/>
            </a:endParaRPr>
          </a:p>
        </p:txBody>
      </p:sp>
      <p:sp>
        <p:nvSpPr>
          <p:cNvPr id="89" name="Google Shape;89;p17"/>
          <p:cNvSpPr txBox="1"/>
          <p:nvPr/>
        </p:nvSpPr>
        <p:spPr>
          <a:xfrm>
            <a:off x="360000" y="890300"/>
            <a:ext cx="82095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What is the performance potential of /dev/pmem for 4k random sync write workloads?</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This is a typical workload for ZFS with a SLOG (storage virtualization, databases).</a:t>
            </a:r>
            <a:endParaRPr/>
          </a:p>
        </p:txBody>
      </p:sp>
      <p:sp>
        <p:nvSpPr>
          <p:cNvPr id="90" name="Google Shape;90;p17"/>
          <p:cNvSpPr txBox="1"/>
          <p:nvPr/>
        </p:nvSpPr>
        <p:spPr>
          <a:xfrm>
            <a:off x="468000" y="3821950"/>
            <a:ext cx="4794900" cy="1074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A single PMEM DIMM is able to sustain</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~500k random 4k writes before it starts queuing. Queuing does not significantly affect throughput while numjobs is less than the physical core count.</a:t>
            </a:r>
            <a:endParaRPr sz="1600">
              <a:latin typeface="Roboto"/>
              <a:ea typeface="Roboto"/>
              <a:cs typeface="Roboto"/>
              <a:sym typeface="Roboto"/>
            </a:endParaRPr>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2" name="Google Shape;92;p17"/>
          <p:cNvSpPr txBox="1"/>
          <p:nvPr/>
        </p:nvSpPr>
        <p:spPr>
          <a:xfrm>
            <a:off x="468000" y="3071575"/>
            <a:ext cx="47949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600">
                <a:solidFill>
                  <a:schemeClr val="dk1"/>
                </a:solidFill>
                <a:latin typeface="Roboto"/>
                <a:ea typeface="Roboto"/>
                <a:cs typeface="Roboto"/>
                <a:sym typeface="Roboto"/>
              </a:rPr>
              <a:t>devdax</a:t>
            </a:r>
            <a:r>
              <a:rPr lang="en-GB" sz="1600">
                <a:solidFill>
                  <a:schemeClr val="dk1"/>
                </a:solidFill>
                <a:latin typeface="Roboto"/>
                <a:ea typeface="Roboto"/>
                <a:cs typeface="Roboto"/>
                <a:sym typeface="Roboto"/>
              </a:rPr>
              <a:t>	user-space access to PMEM</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i="1" lang="en-GB" sz="1600">
                <a:solidFill>
                  <a:schemeClr val="dk1"/>
                </a:solidFill>
                <a:latin typeface="Roboto"/>
                <a:ea typeface="Roboto"/>
                <a:cs typeface="Roboto"/>
                <a:sym typeface="Roboto"/>
              </a:rPr>
              <a:t>fsdax</a:t>
            </a:r>
            <a:r>
              <a:rPr lang="en-GB" sz="1600">
                <a:solidFill>
                  <a:schemeClr val="dk1"/>
                </a:solidFill>
                <a:latin typeface="Roboto"/>
                <a:ea typeface="Roboto"/>
                <a:cs typeface="Roboto"/>
                <a:sym typeface="Roboto"/>
              </a:rPr>
              <a:t>	4k sync O_DIRECT writes to /dev/pmem</a:t>
            </a:r>
            <a:endParaRPr sz="1600">
              <a:solidFill>
                <a:schemeClr val="dk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60" name="Google Shape;960;p62"/>
          <p:cNvPicPr preferRelativeResize="0"/>
          <p:nvPr/>
        </p:nvPicPr>
        <p:blipFill>
          <a:blip r:embed="rId3">
            <a:alphaModFix/>
          </a:blip>
          <a:stretch>
            <a:fillRect/>
          </a:stretch>
        </p:blipFill>
        <p:spPr>
          <a:xfrm>
            <a:off x="152400" y="152400"/>
            <a:ext cx="6390963" cy="4838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4294967295" type="ctrTitle"/>
          </p:nvPr>
        </p:nvSpPr>
        <p:spPr>
          <a:xfrm>
            <a:off x="356400" y="236925"/>
            <a:ext cx="83880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Using</a:t>
            </a:r>
            <a:r>
              <a:rPr lang="en-GB">
                <a:solidFill>
                  <a:srgbClr val="38761D"/>
                </a:solidFill>
                <a:latin typeface="Roboto"/>
                <a:ea typeface="Roboto"/>
                <a:cs typeface="Roboto"/>
                <a:sym typeface="Roboto"/>
              </a:rPr>
              <a:t> Persistent Memory </a:t>
            </a:r>
            <a:r>
              <a:rPr lang="en-GB">
                <a:solidFill>
                  <a:srgbClr val="000000"/>
                </a:solidFill>
                <a:latin typeface="Roboto"/>
                <a:ea typeface="Roboto"/>
                <a:cs typeface="Roboto"/>
                <a:sym typeface="Roboto"/>
              </a:rPr>
              <a:t>as an </a:t>
            </a:r>
            <a:r>
              <a:rPr lang="en-GB">
                <a:solidFill>
                  <a:srgbClr val="3D85C6"/>
                </a:solidFill>
                <a:latin typeface="Roboto"/>
                <a:ea typeface="Roboto"/>
                <a:cs typeface="Roboto"/>
                <a:sym typeface="Roboto"/>
              </a:rPr>
              <a:t>OpenZFS SLOG</a:t>
            </a:r>
            <a:endParaRPr>
              <a:solidFill>
                <a:srgbClr val="3D85C6"/>
              </a:solidFill>
              <a:latin typeface="Roboto"/>
              <a:ea typeface="Roboto"/>
              <a:cs typeface="Roboto"/>
              <a:sym typeface="Roboto"/>
            </a:endParaRPr>
          </a:p>
        </p:txBody>
      </p:sp>
      <p:sp>
        <p:nvSpPr>
          <p:cNvPr id="98" name="Google Shape;98;p18"/>
          <p:cNvSpPr txBox="1"/>
          <p:nvPr/>
        </p:nvSpPr>
        <p:spPr>
          <a:xfrm>
            <a:off x="360000" y="1268325"/>
            <a:ext cx="8057400" cy="16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u="sng">
                <a:solidFill>
                  <a:schemeClr val="dk1"/>
                </a:solidFill>
                <a:latin typeface="Roboto"/>
                <a:ea typeface="Roboto"/>
                <a:cs typeface="Roboto"/>
                <a:sym typeface="Roboto"/>
              </a:rPr>
              <a:t>Benchmark:</a:t>
            </a:r>
            <a:endParaRPr sz="16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GB" sz="1600">
                <a:solidFill>
                  <a:srgbClr val="666666"/>
                </a:solidFill>
                <a:latin typeface="Roboto"/>
                <a:ea typeface="Roboto"/>
                <a:cs typeface="Roboto"/>
                <a:sym typeface="Roboto"/>
              </a:rPr>
              <a:t>Same hardware as in previous benchmark.</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+ 3 x Micron 7300 MAX 1.92TB NVMe for ZFS pool</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10 partition each, all added to the pool as top-level VDEVs (= one big stripe).</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Two additional measurement series: </a:t>
            </a:r>
            <a:r>
              <a:rPr i="1" lang="en-GB" sz="1600">
                <a:solidFill>
                  <a:schemeClr val="dk1"/>
                </a:solidFill>
                <a:latin typeface="Roboto"/>
                <a:ea typeface="Roboto"/>
                <a:cs typeface="Roboto"/>
                <a:sym typeface="Roboto"/>
              </a:rPr>
              <a:t>zil-lwb</a:t>
            </a:r>
            <a:r>
              <a:rPr lang="en-GB" sz="1600">
                <a:solidFill>
                  <a:schemeClr val="dk1"/>
                </a:solidFill>
                <a:latin typeface="Roboto"/>
                <a:ea typeface="Roboto"/>
                <a:cs typeface="Roboto"/>
                <a:sym typeface="Roboto"/>
              </a:rPr>
              <a:t> and </a:t>
            </a:r>
            <a:r>
              <a:rPr i="1" lang="en-GB" sz="1600">
                <a:solidFill>
                  <a:schemeClr val="dk1"/>
                </a:solidFill>
                <a:latin typeface="Roboto"/>
                <a:ea typeface="Roboto"/>
                <a:cs typeface="Roboto"/>
                <a:sym typeface="Roboto"/>
              </a:rPr>
              <a:t>async</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99" name="Google Shape;99;p18"/>
          <p:cNvSpPr txBox="1"/>
          <p:nvPr/>
        </p:nvSpPr>
        <p:spPr>
          <a:xfrm>
            <a:off x="360000" y="889200"/>
            <a:ext cx="5547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solidFill>
                  <a:schemeClr val="dk1"/>
                </a:solidFill>
                <a:latin typeface="Roboto"/>
                <a:ea typeface="Roboto"/>
                <a:cs typeface="Roboto"/>
                <a:sym typeface="Roboto"/>
              </a:rPr>
              <a:t>How effectively can ZFS utilize /dev/pmem as a SLOG?</a:t>
            </a:r>
            <a:endParaRPr sz="1600">
              <a:solidFill>
                <a:schemeClr val="dk1"/>
              </a:solidFill>
              <a:latin typeface="Roboto"/>
              <a:ea typeface="Roboto"/>
              <a:cs typeface="Roboto"/>
              <a:sym typeface="Roboto"/>
            </a:endParaRPr>
          </a:p>
        </p:txBody>
      </p:sp>
      <p:sp>
        <p:nvSpPr>
          <p:cNvPr id="100" name="Google Shape;10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101" name="Google Shape;101;p18"/>
          <p:cNvGraphicFramePr/>
          <p:nvPr/>
        </p:nvGraphicFramePr>
        <p:xfrm>
          <a:off x="678650" y="3076575"/>
          <a:ext cx="3000000" cy="3000000"/>
        </p:xfrm>
        <a:graphic>
          <a:graphicData uri="http://schemas.openxmlformats.org/drawingml/2006/table">
            <a:tbl>
              <a:tblPr>
                <a:noFill/>
                <a:tableStyleId>{3413DC56-B428-43B4-950C-B94824594D95}</a:tableStyleId>
              </a:tblPr>
              <a:tblGrid>
                <a:gridCol w="812825"/>
                <a:gridCol w="946025"/>
                <a:gridCol w="6027850"/>
              </a:tblGrid>
              <a:tr h="670525">
                <a:tc>
                  <a:txBody>
                    <a:bodyPr/>
                    <a:lstStyle/>
                    <a:p>
                      <a:pPr indent="0" lvl="0" marL="0" rtl="0" algn="l">
                        <a:spcBef>
                          <a:spcPts val="0"/>
                        </a:spcBef>
                        <a:spcAft>
                          <a:spcPts val="0"/>
                        </a:spcAft>
                        <a:buNone/>
                      </a:pPr>
                      <a:r>
                        <a:rPr lang="en-GB" sz="1600">
                          <a:latin typeface="Roboto"/>
                          <a:ea typeface="Roboto"/>
                          <a:cs typeface="Roboto"/>
                          <a:sym typeface="Roboto"/>
                        </a:rPr>
                        <a:t>zil-lwb</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--sync=1</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Current ZIL implementation’s performance.</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0525">
                <a:tc>
                  <a:txBody>
                    <a:bodyPr/>
                    <a:lstStyle/>
                    <a:p>
                      <a:pPr indent="0" lvl="0" marL="0" rtl="0" algn="l">
                        <a:spcBef>
                          <a:spcPts val="0"/>
                        </a:spcBef>
                        <a:spcAft>
                          <a:spcPts val="0"/>
                        </a:spcAft>
                        <a:buNone/>
                      </a:pPr>
                      <a:r>
                        <a:rPr lang="en-GB" sz="1600">
                          <a:latin typeface="Roboto"/>
                          <a:ea typeface="Roboto"/>
                          <a:cs typeface="Roboto"/>
                          <a:sym typeface="Roboto"/>
                        </a:rPr>
                        <a:t>async</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--sync=0</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Asynchronous 4k writes. Only dirties in-DRAM state.</a:t>
                      </a:r>
                      <a:br>
                        <a:rPr lang="en-GB" sz="1600">
                          <a:latin typeface="Roboto"/>
                          <a:ea typeface="Roboto"/>
                          <a:cs typeface="Roboto"/>
                          <a:sym typeface="Roboto"/>
                        </a:rPr>
                      </a:br>
                      <a:r>
                        <a:rPr lang="en-GB" sz="1600">
                          <a:latin typeface="Roboto"/>
                          <a:ea typeface="Roboto"/>
                          <a:cs typeface="Roboto"/>
                          <a:sym typeface="Roboto"/>
                        </a:rPr>
                        <a:t>Changes are written back to disks by a background thread.</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9"/>
          <p:cNvPicPr preferRelativeResize="0"/>
          <p:nvPr/>
        </p:nvPicPr>
        <p:blipFill>
          <a:blip r:embed="rId3">
            <a:alphaModFix/>
          </a:blip>
          <a:stretch>
            <a:fillRect/>
          </a:stretch>
        </p:blipFill>
        <p:spPr>
          <a:xfrm>
            <a:off x="4572000" y="778509"/>
            <a:ext cx="4042800" cy="3032088"/>
          </a:xfrm>
          <a:prstGeom prst="rect">
            <a:avLst/>
          </a:prstGeom>
          <a:noFill/>
          <a:ln>
            <a:noFill/>
          </a:ln>
        </p:spPr>
      </p:pic>
      <p:pic>
        <p:nvPicPr>
          <p:cNvPr id="107" name="Google Shape;107;p19"/>
          <p:cNvPicPr preferRelativeResize="0"/>
          <p:nvPr/>
        </p:nvPicPr>
        <p:blipFill>
          <a:blip r:embed="rId4">
            <a:alphaModFix/>
          </a:blip>
          <a:stretch>
            <a:fillRect/>
          </a:stretch>
        </p:blipFill>
        <p:spPr>
          <a:xfrm>
            <a:off x="529200" y="778509"/>
            <a:ext cx="4042800" cy="3032088"/>
          </a:xfrm>
          <a:prstGeom prst="rect">
            <a:avLst/>
          </a:prstGeom>
          <a:noFill/>
          <a:ln>
            <a:noFill/>
          </a:ln>
        </p:spPr>
      </p:pic>
      <p:sp>
        <p:nvSpPr>
          <p:cNvPr id="108" name="Google Shape;108;p19"/>
          <p:cNvSpPr txBox="1"/>
          <p:nvPr>
            <p:ph idx="4294967295" type="ctrTitle"/>
          </p:nvPr>
        </p:nvSpPr>
        <p:spPr>
          <a:xfrm>
            <a:off x="356400" y="236925"/>
            <a:ext cx="8388000" cy="130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Using</a:t>
            </a:r>
            <a:r>
              <a:rPr lang="en-GB">
                <a:solidFill>
                  <a:srgbClr val="38761D"/>
                </a:solidFill>
                <a:latin typeface="Roboto"/>
                <a:ea typeface="Roboto"/>
                <a:cs typeface="Roboto"/>
                <a:sym typeface="Roboto"/>
              </a:rPr>
              <a:t> Persistent Memory </a:t>
            </a:r>
            <a:r>
              <a:rPr lang="en-GB">
                <a:solidFill>
                  <a:srgbClr val="000000"/>
                </a:solidFill>
                <a:latin typeface="Roboto"/>
                <a:ea typeface="Roboto"/>
                <a:cs typeface="Roboto"/>
                <a:sym typeface="Roboto"/>
              </a:rPr>
              <a:t>as an </a:t>
            </a:r>
            <a:r>
              <a:rPr lang="en-GB">
                <a:solidFill>
                  <a:srgbClr val="3D85C6"/>
                </a:solidFill>
                <a:latin typeface="Roboto"/>
                <a:ea typeface="Roboto"/>
                <a:cs typeface="Roboto"/>
                <a:sym typeface="Roboto"/>
              </a:rPr>
              <a:t>OpenZFS SLOG</a:t>
            </a:r>
            <a:endParaRPr>
              <a:solidFill>
                <a:srgbClr val="3D85C6"/>
              </a:solidFill>
              <a:latin typeface="Roboto"/>
              <a:ea typeface="Roboto"/>
              <a:cs typeface="Roboto"/>
              <a:sym typeface="Roboto"/>
            </a:endParaRPr>
          </a:p>
        </p:txBody>
      </p:sp>
      <p:sp>
        <p:nvSpPr>
          <p:cNvPr id="109" name="Google Shape;10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0" name="Google Shape;110;p19"/>
          <p:cNvSpPr txBox="1"/>
          <p:nvPr/>
        </p:nvSpPr>
        <p:spPr>
          <a:xfrm>
            <a:off x="422625" y="3787925"/>
            <a:ext cx="4648200" cy="1151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The ZIL adds between 44us and 72us of latency.</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numjobs=1 this is 10x the async latency.</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⇒ZFS is unable to </a:t>
            </a:r>
            <a:r>
              <a:rPr lang="en-GB" sz="1600">
                <a:solidFill>
                  <a:schemeClr val="dk1"/>
                </a:solidFill>
                <a:latin typeface="Roboto"/>
                <a:ea typeface="Roboto"/>
                <a:cs typeface="Roboto"/>
                <a:sym typeface="Roboto"/>
              </a:rPr>
              <a:t>exploit</a:t>
            </a:r>
            <a:r>
              <a:rPr lang="en-GB" sz="1600">
                <a:solidFill>
                  <a:schemeClr val="dk1"/>
                </a:solidFill>
                <a:latin typeface="Roboto"/>
                <a:ea typeface="Roboto"/>
                <a:cs typeface="Roboto"/>
                <a:sym typeface="Roboto"/>
              </a:rPr>
              <a:t> PMEM performance.</a:t>
            </a:r>
            <a:endParaRPr sz="1600">
              <a:solidFill>
                <a:schemeClr val="dk1"/>
              </a:solidFill>
              <a:latin typeface="Roboto"/>
              <a:ea typeface="Roboto"/>
              <a:cs typeface="Roboto"/>
              <a:sym typeface="Roboto"/>
            </a:endParaRPr>
          </a:p>
        </p:txBody>
      </p:sp>
      <p:graphicFrame>
        <p:nvGraphicFramePr>
          <p:cNvPr id="111" name="Google Shape;111;p19"/>
          <p:cNvGraphicFramePr/>
          <p:nvPr/>
        </p:nvGraphicFramePr>
        <p:xfrm>
          <a:off x="5232550" y="3849538"/>
          <a:ext cx="3000000" cy="3000000"/>
        </p:xfrm>
        <a:graphic>
          <a:graphicData uri="http://schemas.openxmlformats.org/drawingml/2006/table">
            <a:tbl>
              <a:tblPr>
                <a:noFill/>
                <a:tableStyleId>{3413DC56-B428-43B4-950C-B94824594D95}</a:tableStyleId>
              </a:tblPr>
              <a:tblGrid>
                <a:gridCol w="936725"/>
                <a:gridCol w="840425"/>
                <a:gridCol w="840425"/>
                <a:gridCol w="840425"/>
              </a:tblGrid>
              <a:tr h="75750">
                <a:tc>
                  <a:txBody>
                    <a:bodyPr/>
                    <a:lstStyle/>
                    <a:p>
                      <a:pPr indent="0" lvl="0" marL="0" rtl="0" algn="ctr">
                        <a:lnSpc>
                          <a:spcPct val="115000"/>
                        </a:lnSpc>
                        <a:spcBef>
                          <a:spcPts val="0"/>
                        </a:spcBef>
                        <a:spcAft>
                          <a:spcPts val="0"/>
                        </a:spcAft>
                        <a:buNone/>
                      </a:pPr>
                      <a:r>
                        <a:rPr b="1" lang="en-GB" sz="1200">
                          <a:latin typeface="Roboto"/>
                          <a:ea typeface="Roboto"/>
                          <a:cs typeface="Roboto"/>
                          <a:sym typeface="Roboto"/>
                        </a:rPr>
                        <a:t>latency[us]</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1</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4</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8</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devdax</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0.6</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3.6</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8.5</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fsdax</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2.9</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7.4</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17.5</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async</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4.7</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11.6</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12.0</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zil-lwb</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48.0</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62.0</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95.1</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&gt; Latency Analysis</a:t>
            </a:r>
            <a:endParaRPr>
              <a:solidFill>
                <a:srgbClr val="3D85C6"/>
              </a:solidFill>
              <a:latin typeface="Roboto"/>
              <a:ea typeface="Roboto"/>
              <a:cs typeface="Roboto"/>
              <a:sym typeface="Roboto"/>
            </a:endParaRPr>
          </a:p>
        </p:txBody>
      </p:sp>
      <p:sp>
        <p:nvSpPr>
          <p:cNvPr id="117" name="Google Shape;117;p20"/>
          <p:cNvSpPr txBox="1"/>
          <p:nvPr/>
        </p:nvSpPr>
        <p:spPr>
          <a:xfrm>
            <a:off x="445350" y="889800"/>
            <a:ext cx="7905900" cy="20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What is causing the disproportional latency gap?</a:t>
            </a:r>
            <a:endParaRPr b="1" sz="1600">
              <a:solidFill>
                <a:schemeClr val="dk1"/>
              </a:solidFill>
              <a:latin typeface="Roboto"/>
              <a:ea typeface="Roboto"/>
              <a:cs typeface="Roboto"/>
              <a:sym typeface="Roboto"/>
            </a:endParaRPr>
          </a:p>
          <a:p>
            <a:pPr indent="0" lvl="0" marL="0" rtl="0" algn="l">
              <a:spcBef>
                <a:spcPts val="600"/>
              </a:spcBef>
              <a:spcAft>
                <a:spcPts val="0"/>
              </a:spcAft>
              <a:buNone/>
            </a:pPr>
            <a:r>
              <a:rPr lang="en-GB" sz="1500">
                <a:solidFill>
                  <a:schemeClr val="dk1"/>
                </a:solidFill>
                <a:latin typeface="Roboto"/>
                <a:ea typeface="Roboto"/>
                <a:cs typeface="Roboto"/>
                <a:sym typeface="Roboto"/>
              </a:rPr>
              <a:t>Method:</a:t>
            </a:r>
            <a:endParaRPr sz="1500">
              <a:solidFill>
                <a:schemeClr val="dk1"/>
              </a:solidFill>
              <a:latin typeface="Roboto"/>
              <a:ea typeface="Roboto"/>
              <a:cs typeface="Roboto"/>
              <a:sym typeface="Roboto"/>
            </a:endParaRPr>
          </a:p>
          <a:p>
            <a:pPr indent="-323850" lvl="0" marL="457200" rtl="0" algn="l">
              <a:spcBef>
                <a:spcPts val="600"/>
              </a:spcBef>
              <a:spcAft>
                <a:spcPts val="0"/>
              </a:spcAft>
              <a:buClr>
                <a:schemeClr val="dk1"/>
              </a:buClr>
              <a:buSzPts val="1500"/>
              <a:buFont typeface="Roboto"/>
              <a:buChar char="●"/>
            </a:pPr>
            <a:r>
              <a:rPr lang="en-GB" sz="1500">
                <a:solidFill>
                  <a:schemeClr val="dk1"/>
                </a:solidFill>
                <a:latin typeface="Roboto"/>
                <a:ea typeface="Roboto"/>
                <a:cs typeface="Roboto"/>
                <a:sym typeface="Roboto"/>
              </a:rPr>
              <a:t>eBPF function boundary </a:t>
            </a:r>
            <a:r>
              <a:rPr lang="en-GB" sz="1500">
                <a:solidFill>
                  <a:schemeClr val="dk1"/>
                </a:solidFill>
                <a:latin typeface="Roboto"/>
                <a:ea typeface="Roboto"/>
                <a:cs typeface="Roboto"/>
                <a:sym typeface="Roboto"/>
              </a:rPr>
              <a:t>instrumentation using bpftrace</a:t>
            </a:r>
            <a:br>
              <a:rPr lang="en-GB" sz="1500">
                <a:solidFill>
                  <a:schemeClr val="dk1"/>
                </a:solidFill>
                <a:latin typeface="Roboto"/>
                <a:ea typeface="Roboto"/>
                <a:cs typeface="Roboto"/>
                <a:sym typeface="Roboto"/>
              </a:rPr>
            </a:br>
            <a:r>
              <a:rPr lang="en-GB" sz="1500">
                <a:solidFill>
                  <a:schemeClr val="dk1"/>
                </a:solidFill>
                <a:latin typeface="Roboto"/>
                <a:ea typeface="Roboto"/>
                <a:cs typeface="Roboto"/>
                <a:sym typeface="Roboto"/>
              </a:rPr>
              <a:t>⇒ Aggregate </a:t>
            </a:r>
            <a:r>
              <a:rPr lang="en-GB" sz="1500">
                <a:solidFill>
                  <a:schemeClr val="dk1"/>
                </a:solidFill>
                <a:latin typeface="Roboto"/>
                <a:ea typeface="Roboto"/>
                <a:cs typeface="Roboto"/>
                <a:sym typeface="Roboto"/>
              </a:rPr>
              <a:t>sum of wall-clock</a:t>
            </a:r>
            <a:r>
              <a:rPr lang="en-GB" sz="1500">
                <a:solidFill>
                  <a:schemeClr val="dk1"/>
                </a:solidFill>
                <a:latin typeface="Roboto"/>
                <a:ea typeface="Roboto"/>
                <a:cs typeface="Roboto"/>
                <a:sym typeface="Roboto"/>
              </a:rPr>
              <a:t> time spent in subsystems involved in write() syscall.</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GB" sz="1500">
                <a:solidFill>
                  <a:schemeClr val="dk1"/>
                </a:solidFill>
                <a:latin typeface="Roboto"/>
                <a:ea typeface="Roboto"/>
                <a:cs typeface="Roboto"/>
                <a:sym typeface="Roboto"/>
              </a:rPr>
              <a:t>Dissect aggregates based on the following model:</a:t>
            </a:r>
            <a:endParaRPr sz="1500">
              <a:solidFill>
                <a:schemeClr val="dk1"/>
              </a:solidFill>
              <a:latin typeface="Roboto"/>
              <a:ea typeface="Roboto"/>
              <a:cs typeface="Roboto"/>
              <a:sym typeface="Roboto"/>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9" name="Google Shape;119;p20"/>
          <p:cNvSpPr/>
          <p:nvPr/>
        </p:nvSpPr>
        <p:spPr>
          <a:xfrm>
            <a:off x="2246200" y="2582450"/>
            <a:ext cx="6580500" cy="334500"/>
          </a:xfrm>
          <a:prstGeom prst="rect">
            <a:avLst/>
          </a:prstGeom>
          <a:no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zfs_write</a:t>
            </a:r>
            <a:endParaRPr>
              <a:latin typeface="Roboto"/>
              <a:ea typeface="Roboto"/>
              <a:cs typeface="Roboto"/>
              <a:sym typeface="Roboto"/>
            </a:endParaRPr>
          </a:p>
        </p:txBody>
      </p:sp>
      <p:sp>
        <p:nvSpPr>
          <p:cNvPr id="120" name="Google Shape;120;p20"/>
          <p:cNvSpPr/>
          <p:nvPr/>
        </p:nvSpPr>
        <p:spPr>
          <a:xfrm>
            <a:off x="5420050" y="3318025"/>
            <a:ext cx="1240800" cy="3345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300">
                <a:latin typeface="Roboto"/>
                <a:ea typeface="Roboto"/>
                <a:cs typeface="Roboto"/>
                <a:sym typeface="Roboto"/>
              </a:rPr>
              <a:t>lwb-fill-timeout</a:t>
            </a:r>
            <a:endParaRPr sz="1300">
              <a:latin typeface="Roboto"/>
              <a:ea typeface="Roboto"/>
              <a:cs typeface="Roboto"/>
              <a:sym typeface="Roboto"/>
            </a:endParaRPr>
          </a:p>
        </p:txBody>
      </p:sp>
      <p:sp>
        <p:nvSpPr>
          <p:cNvPr id="121" name="Google Shape;121;p20"/>
          <p:cNvSpPr/>
          <p:nvPr/>
        </p:nvSpPr>
        <p:spPr>
          <a:xfrm>
            <a:off x="7852255" y="3318046"/>
            <a:ext cx="997800" cy="334500"/>
          </a:xfrm>
          <a:prstGeom prst="rect">
            <a:avLst/>
          </a:prstGeom>
          <a:solidFill>
            <a:srgbClr val="93C47D"/>
          </a:solid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lwb-other</a:t>
            </a:r>
            <a:endParaRPr>
              <a:latin typeface="Roboto"/>
              <a:ea typeface="Roboto"/>
              <a:cs typeface="Roboto"/>
              <a:sym typeface="Roboto"/>
            </a:endParaRPr>
          </a:p>
        </p:txBody>
      </p:sp>
      <p:sp>
        <p:nvSpPr>
          <p:cNvPr id="122" name="Google Shape;122;p20"/>
          <p:cNvSpPr/>
          <p:nvPr/>
        </p:nvSpPr>
        <p:spPr>
          <a:xfrm>
            <a:off x="6706644" y="3318021"/>
            <a:ext cx="1099800" cy="3345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lwb-ziowait</a:t>
            </a:r>
            <a:endParaRPr>
              <a:latin typeface="Roboto"/>
              <a:ea typeface="Roboto"/>
              <a:cs typeface="Roboto"/>
              <a:sym typeface="Roboto"/>
            </a:endParaRPr>
          </a:p>
        </p:txBody>
      </p:sp>
      <p:sp>
        <p:nvSpPr>
          <p:cNvPr id="123" name="Google Shape;123;p20"/>
          <p:cNvSpPr/>
          <p:nvPr/>
        </p:nvSpPr>
        <p:spPr>
          <a:xfrm>
            <a:off x="6706650" y="3685800"/>
            <a:ext cx="644400" cy="3345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pmem</a:t>
            </a:r>
            <a:endParaRPr>
              <a:latin typeface="Roboto"/>
              <a:ea typeface="Roboto"/>
              <a:cs typeface="Roboto"/>
              <a:sym typeface="Roboto"/>
            </a:endParaRPr>
          </a:p>
        </p:txBody>
      </p:sp>
      <p:sp>
        <p:nvSpPr>
          <p:cNvPr id="124" name="Google Shape;124;p20"/>
          <p:cNvSpPr/>
          <p:nvPr/>
        </p:nvSpPr>
        <p:spPr>
          <a:xfrm>
            <a:off x="7390345" y="3685790"/>
            <a:ext cx="416400" cy="334500"/>
          </a:xfrm>
          <a:prstGeom prst="rect">
            <a:avLst/>
          </a:prstGeom>
          <a:solidFill>
            <a:srgbClr val="D5A6BD"/>
          </a:solid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ZIO</a:t>
            </a:r>
            <a:endParaRPr>
              <a:latin typeface="Roboto"/>
              <a:ea typeface="Roboto"/>
              <a:cs typeface="Roboto"/>
              <a:sym typeface="Roboto"/>
            </a:endParaRPr>
          </a:p>
        </p:txBody>
      </p:sp>
      <p:sp>
        <p:nvSpPr>
          <p:cNvPr id="125" name="Google Shape;125;p20"/>
          <p:cNvSpPr/>
          <p:nvPr/>
        </p:nvSpPr>
        <p:spPr>
          <a:xfrm>
            <a:off x="4227298" y="2950238"/>
            <a:ext cx="4607400" cy="334500"/>
          </a:xfrm>
          <a:prstGeom prst="rect">
            <a:avLst/>
          </a:prstGeom>
          <a:no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zil_commit</a:t>
            </a:r>
            <a:endParaRPr>
              <a:latin typeface="Roboto"/>
              <a:ea typeface="Roboto"/>
              <a:cs typeface="Roboto"/>
              <a:sym typeface="Roboto"/>
            </a:endParaRPr>
          </a:p>
        </p:txBody>
      </p:sp>
      <p:sp>
        <p:nvSpPr>
          <p:cNvPr id="126" name="Google Shape;126;p20"/>
          <p:cNvSpPr/>
          <p:nvPr/>
        </p:nvSpPr>
        <p:spPr>
          <a:xfrm>
            <a:off x="2246200" y="2950250"/>
            <a:ext cx="741900" cy="334500"/>
          </a:xfrm>
          <a:prstGeom prst="rect">
            <a:avLst/>
          </a:prstGeom>
          <a:no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async</a:t>
            </a:r>
            <a:endParaRPr>
              <a:latin typeface="Roboto"/>
              <a:ea typeface="Roboto"/>
              <a:cs typeface="Roboto"/>
              <a:sym typeface="Roboto"/>
            </a:endParaRPr>
          </a:p>
        </p:txBody>
      </p:sp>
      <p:sp>
        <p:nvSpPr>
          <p:cNvPr id="127" name="Google Shape;127;p20"/>
          <p:cNvSpPr/>
          <p:nvPr/>
        </p:nvSpPr>
        <p:spPr>
          <a:xfrm>
            <a:off x="3022388" y="2950256"/>
            <a:ext cx="1170600" cy="3345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zfs_log_write</a:t>
            </a:r>
            <a:endParaRPr>
              <a:latin typeface="Roboto"/>
              <a:ea typeface="Roboto"/>
              <a:cs typeface="Roboto"/>
              <a:sym typeface="Roboto"/>
            </a:endParaRPr>
          </a:p>
        </p:txBody>
      </p:sp>
      <p:sp>
        <p:nvSpPr>
          <p:cNvPr id="128" name="Google Shape;128;p20"/>
          <p:cNvSpPr/>
          <p:nvPr/>
        </p:nvSpPr>
        <p:spPr>
          <a:xfrm>
            <a:off x="4265138" y="3318013"/>
            <a:ext cx="1133400" cy="3345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100">
                <a:latin typeface="Roboto"/>
                <a:ea typeface="Roboto"/>
                <a:cs typeface="Roboto"/>
                <a:sym typeface="Roboto"/>
              </a:rPr>
              <a:t>zil_process_commit_list</a:t>
            </a:r>
            <a:endParaRPr sz="1100">
              <a:latin typeface="Roboto"/>
              <a:ea typeface="Roboto"/>
              <a:cs typeface="Roboto"/>
              <a:sym typeface="Roboto"/>
            </a:endParaRPr>
          </a:p>
        </p:txBody>
      </p:sp>
      <p:sp>
        <p:nvSpPr>
          <p:cNvPr id="129" name="Google Shape;129;p20"/>
          <p:cNvSpPr/>
          <p:nvPr/>
        </p:nvSpPr>
        <p:spPr>
          <a:xfrm>
            <a:off x="502337" y="2582450"/>
            <a:ext cx="643200" cy="287400"/>
          </a:xfrm>
          <a:prstGeom prst="rect">
            <a:avLst/>
          </a:prstGeom>
          <a:no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derived</a:t>
            </a:r>
            <a:endParaRPr sz="1200">
              <a:latin typeface="Roboto"/>
              <a:ea typeface="Roboto"/>
              <a:cs typeface="Roboto"/>
              <a:sym typeface="Roboto"/>
            </a:endParaRPr>
          </a:p>
        </p:txBody>
      </p:sp>
      <p:sp>
        <p:nvSpPr>
          <p:cNvPr id="130" name="Google Shape;130;p20"/>
          <p:cNvSpPr/>
          <p:nvPr/>
        </p:nvSpPr>
        <p:spPr>
          <a:xfrm>
            <a:off x="1255546" y="2582450"/>
            <a:ext cx="743400" cy="287400"/>
          </a:xfrm>
          <a:prstGeom prst="rect">
            <a:avLst/>
          </a:prstGeom>
          <a:no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100">
                <a:latin typeface="Roboto"/>
                <a:ea typeface="Roboto"/>
                <a:cs typeface="Roboto"/>
                <a:sym typeface="Roboto"/>
              </a:rPr>
              <a:t>measured</a:t>
            </a:r>
            <a:endParaRPr sz="1100">
              <a:latin typeface="Roboto"/>
              <a:ea typeface="Roboto"/>
              <a:cs typeface="Roboto"/>
              <a:sym typeface="Roboto"/>
            </a:endParaRPr>
          </a:p>
        </p:txBody>
      </p:sp>
      <p:sp>
        <p:nvSpPr>
          <p:cNvPr id="131" name="Google Shape;131;p20"/>
          <p:cNvSpPr/>
          <p:nvPr/>
        </p:nvSpPr>
        <p:spPr>
          <a:xfrm>
            <a:off x="502322" y="2926875"/>
            <a:ext cx="1496700" cy="287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ZIL: LWB specific</a:t>
            </a:r>
            <a:endParaRPr sz="1200">
              <a:latin typeface="Roboto"/>
              <a:ea typeface="Roboto"/>
              <a:cs typeface="Roboto"/>
              <a:sym typeface="Roboto"/>
            </a:endParaRPr>
          </a:p>
        </p:txBody>
      </p:sp>
      <p:sp>
        <p:nvSpPr>
          <p:cNvPr id="132" name="Google Shape;132;p20"/>
          <p:cNvSpPr/>
          <p:nvPr/>
        </p:nvSpPr>
        <p:spPr>
          <a:xfrm>
            <a:off x="502325" y="3271300"/>
            <a:ext cx="1496700" cy="2874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ZIL: ITX</a:t>
            </a:r>
            <a:endParaRPr sz="1200">
              <a:latin typeface="Roboto"/>
              <a:ea typeface="Roboto"/>
              <a:cs typeface="Roboto"/>
              <a:sym typeface="Roboto"/>
            </a:endParaRPr>
          </a:p>
        </p:txBody>
      </p:sp>
      <p:sp>
        <p:nvSpPr>
          <p:cNvPr id="133" name="Google Shape;133;p20"/>
          <p:cNvSpPr/>
          <p:nvPr/>
        </p:nvSpPr>
        <p:spPr>
          <a:xfrm>
            <a:off x="502324" y="3615725"/>
            <a:ext cx="1496700" cy="287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/dev/pmem driver</a:t>
            </a:r>
            <a:endParaRPr sz="1200">
              <a:latin typeface="Roboto"/>
              <a:ea typeface="Roboto"/>
              <a:cs typeface="Roboto"/>
              <a:sym typeface="Roboto"/>
            </a:endParaRPr>
          </a:p>
        </p:txBody>
      </p:sp>
      <p:sp>
        <p:nvSpPr>
          <p:cNvPr id="134" name="Google Shape;134;p20"/>
          <p:cNvSpPr/>
          <p:nvPr/>
        </p:nvSpPr>
        <p:spPr>
          <a:xfrm>
            <a:off x="502350" y="3960150"/>
            <a:ext cx="1496700" cy="287400"/>
          </a:xfrm>
          <a:prstGeom prst="rect">
            <a:avLst/>
          </a:prstGeom>
          <a:solidFill>
            <a:srgbClr val="D5A6BD"/>
          </a:solid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ZIO: ZFS IO Pipeline</a:t>
            </a:r>
            <a:endParaRPr sz="1200">
              <a:latin typeface="Roboto"/>
              <a:ea typeface="Roboto"/>
              <a:cs typeface="Roboto"/>
              <a:sym typeface="Roboto"/>
            </a:endParaRPr>
          </a:p>
        </p:txBody>
      </p:sp>
      <p:cxnSp>
        <p:nvCxnSpPr>
          <p:cNvPr id="135" name="Google Shape;135;p20"/>
          <p:cNvCxnSpPr/>
          <p:nvPr/>
        </p:nvCxnSpPr>
        <p:spPr>
          <a:xfrm>
            <a:off x="2104725" y="2422950"/>
            <a:ext cx="0" cy="1992600"/>
          </a:xfrm>
          <a:prstGeom prst="straightConnector1">
            <a:avLst/>
          </a:prstGeom>
          <a:noFill/>
          <a:ln cap="flat" cmpd="sng" w="9525">
            <a:solidFill>
              <a:schemeClr val="dk2"/>
            </a:solidFill>
            <a:prstDash val="solid"/>
            <a:round/>
            <a:headEnd len="med" w="med" type="none"/>
            <a:tailEnd len="med" w="med" type="none"/>
          </a:ln>
        </p:spPr>
      </p:cxnSp>
      <p:sp>
        <p:nvSpPr>
          <p:cNvPr id="136" name="Google Shape;136;p20"/>
          <p:cNvSpPr txBox="1"/>
          <p:nvPr/>
        </p:nvSpPr>
        <p:spPr>
          <a:xfrm>
            <a:off x="445350" y="4471200"/>
            <a:ext cx="79059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500">
                <a:solidFill>
                  <a:schemeClr val="dk1"/>
                </a:solidFill>
                <a:latin typeface="Roboto"/>
                <a:ea typeface="Roboto"/>
                <a:cs typeface="Roboto"/>
                <a:sym typeface="Roboto"/>
              </a:rPr>
              <a:t>Note: Measurement overhead is significant (~10us per write() syscall @ 1 thread).</a:t>
            </a:r>
            <a:endParaRPr sz="15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&gt; Latency Analysis (ctd.)</a:t>
            </a:r>
            <a:endParaRPr>
              <a:solidFill>
                <a:srgbClr val="3D85C6"/>
              </a:solidFill>
              <a:latin typeface="Roboto"/>
              <a:ea typeface="Roboto"/>
              <a:cs typeface="Roboto"/>
              <a:sym typeface="Roboto"/>
            </a:endParaRPr>
          </a:p>
        </p:txBody>
      </p:sp>
      <p:sp>
        <p:nvSpPr>
          <p:cNvPr id="142" name="Google Shape;14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3" name="Google Shape;143;p21"/>
          <p:cNvPicPr preferRelativeResize="0"/>
          <p:nvPr/>
        </p:nvPicPr>
        <p:blipFill rotWithShape="1">
          <a:blip r:embed="rId3">
            <a:alphaModFix/>
          </a:blip>
          <a:srcRect b="0" l="0" r="23230" t="5926"/>
          <a:stretch/>
        </p:blipFill>
        <p:spPr>
          <a:xfrm>
            <a:off x="360100" y="1026943"/>
            <a:ext cx="3707284" cy="3145160"/>
          </a:xfrm>
          <a:prstGeom prst="rect">
            <a:avLst/>
          </a:prstGeom>
          <a:noFill/>
          <a:ln>
            <a:noFill/>
          </a:ln>
        </p:spPr>
      </p:pic>
      <p:pic>
        <p:nvPicPr>
          <p:cNvPr id="144" name="Google Shape;144;p21"/>
          <p:cNvPicPr preferRelativeResize="0"/>
          <p:nvPr/>
        </p:nvPicPr>
        <p:blipFill rotWithShape="1">
          <a:blip r:embed="rId4">
            <a:alphaModFix/>
          </a:blip>
          <a:srcRect b="0" l="0" r="0" t="5926"/>
          <a:stretch/>
        </p:blipFill>
        <p:spPr>
          <a:xfrm>
            <a:off x="4067379" y="1026943"/>
            <a:ext cx="4829272" cy="3145160"/>
          </a:xfrm>
          <a:prstGeom prst="rect">
            <a:avLst/>
          </a:prstGeom>
          <a:noFill/>
          <a:ln>
            <a:noFill/>
          </a:ln>
        </p:spPr>
      </p:pic>
      <p:sp>
        <p:nvSpPr>
          <p:cNvPr id="145" name="Google Shape;145;p21"/>
          <p:cNvSpPr txBox="1"/>
          <p:nvPr/>
        </p:nvSpPr>
        <p:spPr>
          <a:xfrm>
            <a:off x="928897" y="813600"/>
            <a:ext cx="31383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200">
                <a:solidFill>
                  <a:schemeClr val="dk1"/>
                </a:solidFill>
                <a:latin typeface="Roboto"/>
                <a:ea typeface="Roboto"/>
                <a:cs typeface="Roboto"/>
                <a:sym typeface="Roboto"/>
              </a:rPr>
              <a:t>Absolute</a:t>
            </a:r>
            <a:endParaRPr sz="1200">
              <a:solidFill>
                <a:schemeClr val="dk1"/>
              </a:solidFill>
              <a:latin typeface="Roboto"/>
              <a:ea typeface="Roboto"/>
              <a:cs typeface="Roboto"/>
              <a:sym typeface="Roboto"/>
            </a:endParaRPr>
          </a:p>
        </p:txBody>
      </p:sp>
      <p:sp>
        <p:nvSpPr>
          <p:cNvPr id="146" name="Google Shape;146;p21"/>
          <p:cNvSpPr txBox="1"/>
          <p:nvPr/>
        </p:nvSpPr>
        <p:spPr>
          <a:xfrm>
            <a:off x="4467385" y="813600"/>
            <a:ext cx="31383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200">
                <a:solidFill>
                  <a:schemeClr val="dk1"/>
                </a:solidFill>
                <a:latin typeface="Roboto"/>
                <a:ea typeface="Roboto"/>
                <a:cs typeface="Roboto"/>
                <a:sym typeface="Roboto"/>
              </a:rPr>
              <a:t>Relative</a:t>
            </a:r>
            <a:endParaRPr sz="1200">
              <a:solidFill>
                <a:schemeClr val="dk1"/>
              </a:solidFill>
              <a:latin typeface="Roboto"/>
              <a:ea typeface="Roboto"/>
              <a:cs typeface="Roboto"/>
              <a:sym typeface="Roboto"/>
            </a:endParaRPr>
          </a:p>
        </p:txBody>
      </p:sp>
      <p:sp>
        <p:nvSpPr>
          <p:cNvPr id="147" name="Google Shape;147;p21"/>
          <p:cNvSpPr txBox="1"/>
          <p:nvPr/>
        </p:nvSpPr>
        <p:spPr>
          <a:xfrm>
            <a:off x="619725" y="4172150"/>
            <a:ext cx="7431900" cy="801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The ZIO pipeline is responsible for ~50% of total latency.</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ZIO overhead with low-latency devices is a known problem; no low-hanging fruit.</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LWBs add significant latency overhead as well and are unnecessary with PMEM.</a:t>
            </a:r>
            <a:endParaRPr sz="16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